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 id="2147483660" r:id="rId6"/>
    <p:sldMasterId id="214748366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34146F-432F-4F9E-A043-4FB7CFFF8333}">
  <a:tblStyle styleId="{CD34146F-432F-4F9E-A043-4FB7CFFF833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BF09D36-C52E-4192-BE31-CCBBE2A1DC7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cd80cdcb0_0_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cd80cdcb0_0_10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One of our core tools in reasoning about variability are feature models. </a:t>
            </a:r>
            <a:endParaRPr/>
          </a:p>
        </p:txBody>
      </p:sp>
      <p:sp>
        <p:nvSpPr>
          <p:cNvPr id="185" name="Google Shape;185;g1acd80cdcb0_0_10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cd80cdcb0_0_1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cd80cdcb0_0_1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i="1" lang="sv-SE" sz="1000">
                <a:solidFill>
                  <a:srgbClr val="131413"/>
                </a:solidFill>
                <a:latin typeface="Arial"/>
                <a:ea typeface="Arial"/>
                <a:cs typeface="Arial"/>
                <a:sym typeface="Arial"/>
              </a:rPr>
              <a:t>A feature model documents a product line’s variability</a:t>
            </a:r>
            <a:r>
              <a:rPr lang="sv-SE" sz="1000">
                <a:solidFill>
                  <a:srgbClr val="131413"/>
                </a:solidFill>
                <a:latin typeface="Arial"/>
                <a:ea typeface="Arial"/>
                <a:cs typeface="Arial"/>
                <a:sym typeface="Arial"/>
              </a:rPr>
              <a:t>. It specifies the set of valid products that we can create, based on the constraints between features at a single variation point or across multiple variation points, specified in a hierarchical manner. Feature models take two forms. First is a graphical form, called a feature diagram, where we create an expanding hierarchy of variation points and the features to fill them, expressed along with additional constraints between these features. This allows us to quickly understand how our common platform can create a variety of real products, and to quickly understand what products represent a valid configuration of the feature model. Besides introducing the graphical language of feature diagrams, we also connect the graphical representation to a formal representation that is the basis of engineering tools that can quickly be used to answer questions about our planned product line - are particular configuraton is valid, are there constraints that are specified incorrectly, what code connects to particular features, and so on.</a:t>
            </a:r>
            <a:endParaRPr/>
          </a:p>
        </p:txBody>
      </p:sp>
      <p:sp>
        <p:nvSpPr>
          <p:cNvPr id="192" name="Google Shape;192;g1acd80cdcb0_0_1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cd80cdcb0_0_1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cd80cdcb0_0_1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review feature diagrams, here we have a partial diagram for a platform for customizing websites. </a:t>
            </a:r>
            <a:r>
              <a:rPr lang="sv-SE"/>
              <a:t>For example, it might present different layouts on a desktop, mobile phone, and a tablet. (click) Some features can be marked as mandatory</a:t>
            </a:r>
            <a:r>
              <a:rPr lang="sv-SE">
                <a:solidFill>
                  <a:srgbClr val="4F4F4F"/>
                </a:solidFill>
              </a:rPr>
              <a:t>, with a filled circle. These must be included if their parent feature is included. There can also be represented in a formal logic as a double implication (point out). (click) Some features are optional, and can selectively be included. In propositional logic, these have a single implication. If you choose these features, you must also take their parent.</a:t>
            </a:r>
            <a:endParaRPr/>
          </a:p>
        </p:txBody>
      </p:sp>
      <p:sp>
        <p:nvSpPr>
          <p:cNvPr id="200" name="Google Shape;200;g1acd80cdcb0_0_1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cd80cdcb0_0_1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cd80cdcb0_0_1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(click) We also have OR structures - closed fan - where if we select a parent, we MUST select at least one of its child features. Here, we can offer multiple cookie settings, none, all, or only essential. When the site loads, the user can select from the subset that you enable. (click) Then, we have ALternative or XOR structures with a open fan. If we select the parent, we MUST select one and only one child feature. </a:t>
            </a:r>
            <a:endParaRPr/>
          </a:p>
        </p:txBody>
      </p:sp>
      <p:sp>
        <p:nvSpPr>
          <p:cNvPr id="227" name="Google Shape;227;g1acd80cdcb0_0_1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06e015081_0_2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06e015081_0_2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258" name="Google Shape;258;gb06e015081_0_24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aefe41f95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1aefe41f95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efe41f95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1aefe41f957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A major goal of product line engineering is to derive a product automatically from variable code, based on a user’s feature selection. So, product derivation involves product generation, statically or dynamically. There are two main ways to represent variability and variation points, and how products can be generated: annotation-based and composition-based approaches. We have talked about examples of both, of course. As a reminder, in annotation-based approaches, the code of all features is merged in a single code base, and annotations mark which code belongs to which feature. Preprocessors are our major example of this approach. Depending on the implementation technique selected, During product derivation, all code that belongs to deselected features or invalid feature combinations is removed (at compile time) or ignored (at run time) to form the final product. </a:t>
            </a:r>
            <a:endParaRPr/>
          </a:p>
        </p:txBody>
      </p:sp>
      <p:sp>
        <p:nvSpPr>
          <p:cNvPr id="294" name="Google Shape;294;g1aefe41f957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efe41f95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1aefe41f957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On the other hand, composition-based approaches locate code belonging to a feature or feature com- bination in a unit of some kind - a dedicated file, pacakge, class, service, or module. During product deriva- tion, all units of all selected features and valid feature combinations are com- posed to form the final product.  A classic example is a framework that can be extended with plug-ins, ideally one plug-in per feature; different products can be generated by integrating different plug-ins. The key challenge of composition-based approaches is to keep the mapping between features (problem space) and composition units (solution space) simple, ideally one-to-one. If each feature has its own imple- mentation in the form of a composition unit, a generator can simply include the corresponding unit in the composition when a feature is selected.	</a:t>
            </a:r>
            <a:endParaRPr/>
          </a:p>
        </p:txBody>
      </p:sp>
      <p:sp>
        <p:nvSpPr>
          <p:cNvPr id="302" name="Google Shape;302;g1aefe41f957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efe41f957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aefe41f957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A preprocessor is a tool that manipulates source code before compilation, with the intent of optimizing the final executable in some form - whether for speed or, in our case, to configure that executable for a particular use. A popular preprocessor is the C preprocessor cpp, which is used in almost every C and C++ project. Most of the examples we’ve seen of this are using cpp so far. cpp provides directives to inline files, to define macros, and to remove code frag- ments based on user-defined conditions. In addition to cpp, many other preprocessors exist, we will talk about Antenna in Java. Important in product line or variable systems development, preprocessors typically provide facilities for conditional compilation, where marked code fragments in the source code are conditionally removed before compilation— #ifdef and #endif in cpp (go over example a little). Conditional compilation is probably the most common mechanism for implementing variability in product lines in industrial practice. This is the prototypical example of tool-based, compile-time, annotation-based variability implementation.</a:t>
            </a:r>
            <a:endParaRPr/>
          </a:p>
        </p:txBody>
      </p:sp>
      <p:sp>
        <p:nvSpPr>
          <p:cNvPr id="310" name="Google Shape;310;g1aefe41f957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aefe41f95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1aefe41f957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Shell scripts are typical means to automate tasks. As such, they can also be used to automate builds. A simple build script in shown on the left: The script first removes all old class files, compiles all Java file, and finally packages all resulting class files in a JAR file for distribution. Now, let’s introduce variability into this build script. On the right, we check whether the parameter withColor is provided, and we compile one of two implementations of the classes Node and Edge, one with and one without colors. Further, we compile class Color conditionally. In this example, we use the parameter approach (which we will talk a little more about soon) and apply it at build-system level. Depending on the parameters, different files are compiled and packaged. Instead of passing configuration options to the build script as command-line parameters, build systems can read configuration options also from configuration files (potentially generated by a feature-selection tool). Additionally, build systems can determine configuration options automatically by inspecting the current context; for example, they can read the operating system’s language or location settings or detect whether certain hardware features or software libraries are available. When building against external libraries, variability in a build script can control which libraries (and which library revision and variant) the product is compiled with. Finally, features can control how files are compiled, including triggering optimizations, using certain compilation options, or including debugging information.</a:t>
            </a:r>
            <a:endParaRPr/>
          </a:p>
        </p:txBody>
      </p:sp>
      <p:sp>
        <p:nvSpPr>
          <p:cNvPr id="319" name="Google Shape;319;g1aefe41f957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40c50d2d3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940c50d2d3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Today is our last lecture, and today, we’re going to use the class to recap what we have covered. The goal of this course was to present advanced techniques aimed at creating complex systems with many interacting features and variable configurations. We examined the design, implementation, and verification of complex systems, focusing on managing complexity at different stages of the development life cycle. We will also examine how the development process must be organized to deliver such systems. Mainly, today, we will be summarizing the key points we covered. This is a great chance to ask questions and get clarification. </a:t>
            </a:r>
            <a:endParaRPr/>
          </a:p>
        </p:txBody>
      </p:sp>
      <p:sp>
        <p:nvSpPr>
          <p:cNvPr id="90" name="Google Shape;90;g940c50d2d3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aefe41f957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1aefe41f957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We can start to talk about implementing variability in the code with the simplest method, and work our way up to more complex methods. A simple way to implement variability is to use conditional statements (such as if and switch) to alter the control flow of a program at run time based on the selections made for each variation point. In our context, conditional statements are typically controlled by configuration parameters passed to a method or a module, or set as global variables in a system. Different parameter assignments lead to different verisons - different configurations of a program when it is executed. There are many ways to set configuration parameters. In general, we expect one Boolean parameter per feature, either set globally or at an appropriate level of scoping. These variables should, ideally, be named in a way that directly maps to the feature model. Often, command-line para- meters (such as in “ssh -v”) or configuration files (such as system.ini or httpd.conf) are read at startup and stored in global variables. This is an example of load-time binding - we make choices when the program is executed, by passing in our choices from the command-line or using this configuration files. In other cases, users can change parameters in a GUI using preference dialog boxes or as part of an API request - such as a POST request to a REST api, sometimes with immediate effects - run-time binding - or at other times requiring a restart - load-time. In a third, rarer case, values of variables can also be hard-wired in source code, so changing them requires recompilation - AKA a compile-time binding. So, the use of parameters is a flexible approach, simply noting in the code how to make use of these parameter settings.</a:t>
            </a:r>
            <a:endParaRPr/>
          </a:p>
        </p:txBody>
      </p:sp>
      <p:sp>
        <p:nvSpPr>
          <p:cNvPr id="328" name="Google Shape;328;g1aefe41f957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cd80cdcb0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acd80cdcb0_0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6" name="Google Shape;336;g1acd80cdcb0_0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cd80cdcb0_0_1292: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cd80cdcb0_0_1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a:t>
            </a:r>
            <a:r>
              <a:rPr lang="sv-SE">
                <a:solidFill>
                  <a:schemeClr val="dk1"/>
                </a:solidFill>
              </a:rPr>
              <a:t>esign patterns</a:t>
            </a:r>
            <a:r>
              <a:rPr lang="sv-SE"/>
              <a:t> </a:t>
            </a:r>
            <a:r>
              <a:rPr lang="sv-SE">
                <a:solidFill>
                  <a:schemeClr val="dk1"/>
                </a:solidFill>
              </a:rPr>
              <a:t>serve as a reference guide for design - for particular types of systems or development situations, they offer design guidelines</a:t>
            </a:r>
            <a:r>
              <a:rPr lang="sv-SE"/>
              <a:t> for how to structure a set of classes to work together for a particular purpose. We discussed six design patterns particularly relevant for systems that will evolve or that have a high level of customizability, like product lines.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cd80cdcb0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acd80cdcb0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these patterns capture several design principles that allow evolution and variability without increasing complexity. (read)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acd80cdcb0_0_419: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acd80cdcb0_0_4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highlight>
                  <a:srgbClr val="FFFFFF"/>
                </a:highlight>
              </a:rPr>
              <a:t>The Strategy Pattern, in particular embodies many of these lessons. This is a pattern where a</a:t>
            </a:r>
            <a:r>
              <a:rPr lang="sv-SE">
                <a:solidFill>
                  <a:schemeClr val="dk1"/>
                </a:solidFill>
                <a:highlight>
                  <a:srgbClr val="FFFFFF"/>
                </a:highlight>
              </a:rPr>
              <a:t>lgorithms describe behaviors. You take those, implement them, and make them interchangable by ensuring they all offer the same interface. For example, here we have robots. We have a parent Robot class that implements a set of methods, then child </a:t>
            </a:r>
            <a:r>
              <a:rPr lang="sv-SE">
                <a:highlight>
                  <a:srgbClr val="FFFFFF"/>
                </a:highlight>
              </a:rPr>
              <a:t>classes that represent concrete robots that we can instantiate. The robots all target in the same way, but can move or shoot in different ways. Some robots move or shoot in the same way, but there are multiple options for how they do this. So, we implement each concrete way a robot can move or shoot in its own class. Each of those implements the same interface, so we can call it in an identical way. As a result, these behaviors are interchangeable at runtime and the code can work with any form of that behavior, as they are called in the same way. </a:t>
            </a:r>
            <a:r>
              <a:rPr lang="sv-SE">
                <a:highlight>
                  <a:srgbClr val="FFFFFF"/>
                </a:highlight>
              </a:rPr>
              <a:t>You can add in new assets - new behaviors - to that set over time and make use of them by binding the appropriate class at runtime. Or if we need, we can change these assets. </a:t>
            </a:r>
            <a:endParaRPr>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acd80cdcb0_1_30: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acd80cdcb0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highlight>
                  <a:srgbClr val="FFFFFF"/>
                </a:highlight>
              </a:rPr>
              <a:t>The first lesson (title). This allows us to evolve the aspects that vary while protecting the rest of the program that is done and unlikely to change. This way, changes do not spill over and introduce bugs in that code, and that code can remain untouched for the most part. This makes it easier to evolve the system, identify problems when there are failures, and fix bugs without introducing new bugs. In this pattern, we </a:t>
            </a:r>
            <a:r>
              <a:rPr lang="sv-SE">
                <a:highlight>
                  <a:srgbClr val="FFFFFF"/>
                </a:highlight>
              </a:rPr>
              <a:t>separate</a:t>
            </a:r>
            <a:r>
              <a:rPr lang="sv-SE">
                <a:highlight>
                  <a:srgbClr val="FFFFFF"/>
                </a:highlight>
              </a:rPr>
              <a:t> variable code from static code in two ways. (click) First, we use inheritance. We implement some methods in the parent code that are shared by all concrete children. The shared methods are static and will not be changed, these are commonalities shared by all robots, then in each child we implement the truly unique behaviors - the single product characteristics. In this case, the </a:t>
            </a:r>
            <a:r>
              <a:rPr lang="sv-SE">
                <a:highlight>
                  <a:srgbClr val="FFFFFF"/>
                </a:highlight>
              </a:rPr>
              <a:t>display</a:t>
            </a:r>
            <a:r>
              <a:rPr lang="sv-SE">
                <a:highlight>
                  <a:srgbClr val="FFFFFF"/>
                </a:highlight>
              </a:rPr>
              <a:t> method will have a specific implementation for each robot, and no other robot will have the same display code. That can be localized to that child.  (click) Then, we implemented the behaviors shared by some children as their own classes sharing a common, swappable interface. More than one child can use this code now, but the code is written in a single class instead of having to appear in every child with that behavior. If the code needs to change, we can change it in one place. It becomes a reusable asset. </a:t>
            </a:r>
            <a:endParaRPr>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acd80cdcb0_0_586: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acd80cdcb0_0_5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Program to an interface, not an implementation. Even if the result varies,</a:t>
            </a:r>
            <a:r>
              <a:rPr lang="sv-SE"/>
              <a:t> we </a:t>
            </a:r>
            <a:r>
              <a:rPr lang="sv-SE">
                <a:solidFill>
                  <a:schemeClr val="dk1"/>
                </a:solidFill>
              </a:rPr>
              <a:t>always offer the same way to access the appropriate version of the same type of behavior. Offer that assurance that no matter what type of </a:t>
            </a:r>
            <a:r>
              <a:rPr lang="sv-SE"/>
              <a:t>robot</a:t>
            </a:r>
            <a:r>
              <a:rPr lang="sv-SE">
                <a:solidFill>
                  <a:schemeClr val="dk1"/>
                </a:solidFill>
              </a:rPr>
              <a:t> we have, we can call </a:t>
            </a:r>
            <a:r>
              <a:rPr lang="sv-SE"/>
              <a:t>move</a:t>
            </a:r>
            <a:r>
              <a:rPr lang="sv-SE">
                <a:solidFill>
                  <a:schemeClr val="dk1"/>
                </a:solidFill>
              </a:rPr>
              <a:t>() or </a:t>
            </a:r>
            <a:r>
              <a:rPr lang="sv-SE"/>
              <a:t>shoot</a:t>
            </a:r>
            <a:r>
              <a:rPr lang="sv-SE">
                <a:solidFill>
                  <a:schemeClr val="dk1"/>
                </a:solidFill>
              </a:rPr>
              <a:t>() and get the right result.</a:t>
            </a:r>
            <a:r>
              <a:rPr lang="sv-SE"/>
              <a:t>I</a:t>
            </a:r>
            <a:r>
              <a:rPr lang="sv-SE"/>
              <a:t>n the robot, we state that there will be a moveBehavior and a shootBehavior. All children inherit those attributes, but in those children, we can assign the appropriate instance of Moving or Shooting. However, we can access the right behavior in the same way without needing to know which robot it is or which version of moving it is. We will get the right result.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acd80cdcb0_0_488:notes"/>
          <p:cNvSpPr/>
          <p:nvPr>
            <p:ph idx="2" type="sldImg"/>
          </p:nvPr>
        </p:nvSpPr>
        <p:spPr>
          <a:xfrm>
            <a:off x="1143203"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acd80cdcb0_0_4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leads to another principle of OO programming. Inheritance is useful, but not always the answer. Often, we should favor composition over inheritance. A robot has a moving behavior, it has a shooting behavior. But, instead of inheriting behavior from parent classes and making overrides, we have implemented the behaviors once and composd new versions of a class from the right building blocks. We restrict a robot to what is true of all robots, then build a new robot from the right set of behaviors.</a:t>
            </a:r>
            <a:r>
              <a:rPr b="1" lang="sv-SE"/>
              <a:t>  This is the principle of composition</a:t>
            </a:r>
            <a:r>
              <a:rPr lang="sv-SE"/>
              <a:t> - building a class from small independent blocks - something we have repeated over an over when talking about product lines. Inheritance can be great, but only for those things that are shared between a parent and all children. Composition is better for those aspects that vary and can change over time. We cna change the behavior of a class without changing the code of the class.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acd80cdcb0_1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acd80cdcb0_1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idea of favoring composition over inheritance also takes center stage in the decorator pattern. Here w</a:t>
            </a:r>
            <a:r>
              <a:rPr lang="sv-SE"/>
              <a:t>e have two concepts - Components, what gets decorated - and Decorators, what wraps around a component. We deal with two levels of inheritance. </a:t>
            </a:r>
            <a:r>
              <a:rPr b="1" lang="sv-SE"/>
              <a:t>(click1)</a:t>
            </a:r>
            <a:r>
              <a:rPr lang="sv-SE"/>
              <a:t> We create a base Component that all concrete components inherit from. Then we dynamically add new behavior to </a:t>
            </a:r>
            <a:r>
              <a:rPr lang="sv-SE"/>
              <a:t>components</a:t>
            </a:r>
            <a:r>
              <a:rPr lang="sv-SE"/>
              <a:t> by wrapping them in a decorator. </a:t>
            </a:r>
            <a:r>
              <a:rPr b="1" lang="sv-SE"/>
              <a:t>(click2) </a:t>
            </a:r>
            <a:r>
              <a:rPr lang="sv-SE"/>
              <a:t>Then, we have a base Decorator that defines what all Decorators must offer. Since it inherits from Component, all Decorators will offer the methods that all Components offer, in addition to anything they add. </a:t>
            </a:r>
            <a:r>
              <a:rPr b="1" lang="sv-SE"/>
              <a:t> (click3)</a:t>
            </a:r>
            <a:r>
              <a:rPr lang="sv-SE"/>
              <a:t> Decorators contain an instance variable to store the object being decorated. That’s how we keep track of what is being wrapped. We can infinitely keep wrapping, we just maintain a pointer to the next layer down until we reach the center. </a:t>
            </a:r>
            <a:r>
              <a:rPr b="1" lang="sv-SE"/>
              <a:t>(click4) </a:t>
            </a:r>
            <a:r>
              <a:rPr lang="sv-SE"/>
              <a:t>Decorators can also add new behavior by adding additional attributes and operations. That said, new behavior is typically added by doing computation before or after calling an existing method in the component.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acd80cdcb0_1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acd80cdcb0_1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 example of this is a coffee ordering system. We have coffees that we serve, then we have toppings. Toppings cost money on top of the base coffee price, and you can add many toppings. To get the right price for the final drink, we can wrap the concrete beverage in one or more decorators. Each </a:t>
            </a:r>
            <a:r>
              <a:rPr lang="sv-SE"/>
              <a:t>decorator</a:t>
            </a:r>
            <a:r>
              <a:rPr lang="sv-SE"/>
              <a:t> has a pointer to what it decorates. To get the final cost, it calls to the cost method of its decorated object. IT then adds to that total and returns the final cost. This all works by having two levels of inheritance from a core Beverage, so all objects, no matter how many decorators, share the beverage datatype.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acd80cdcb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1acd80cdcb0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Now, what the $#%#^#$ does complex mean? “complex” can describe about anything. Almost any piece of software you will build, ever, in a professional setting is going to be complex. Anything that is sold commercially. Arguably, every single class you’ve taken here has been prep for building complex systemn. So, we needed to focus in this class in some way. Our focus was, then, on variability and evolution. Variability is the ability to change and customize software, to choose from a set of options to configure and evolve software to the needs of new groups of users users over time, delivering these customized variants to the users that need them. Variability is not a one and done design choice - it is a concious process of designing for evolution. It requires designing and redesigning systems to be reused and to work with the code you are reusing. It requires a constant focus on changeability and maintainability. Our ability to add new options and features to code over time, and our ability to keep the existing code still working in the face of constant change. In this class, that is what we define complex to mean and what we focus on.</a:t>
            </a:r>
            <a:endParaRPr/>
          </a:p>
        </p:txBody>
      </p:sp>
      <p:sp>
        <p:nvSpPr>
          <p:cNvPr id="98" name="Google Shape;98;g1acd80cdcb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acd80cdcb0_0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acd80cdcb0_0_2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introduces another fundamental principle of OO design - (1). New features are great. We will eventually need them, so add away. But, we spent a lot of time testing and debugging the existing code, so don’t modify that. If it isn’t broken, don’t change that. Change will happen, but we can allow that to occur without directly modifying what we already have. Instead, take that unchanging class, attach it to a new class that builds in new data and operations. That new class can make use of anything in the class that it is holding, that it is attached to, and can add new features on top of that. Now, this is not something you want to apply everywhere. Following this principle means adding new levels of abstraction to the system, adding complexity to the code. Focus on the areas that are likely to change in the system and apply this principle there.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acd80cdcb0_1_2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acd80cdcb0_1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facade pattern is used to define a simplified interface that can be used to interact with a set of highly coupled classes. Those classes remain accessible, but interaction with them can be simplified in a class that captures some common use cases for interacting with those classes. Here, we have a Facade that lets you start or end a movie. This means your code does not have to perform a set of </a:t>
            </a:r>
            <a:r>
              <a:rPr lang="sv-SE"/>
              <a:t>detailed</a:t>
            </a:r>
            <a:r>
              <a:rPr lang="sv-SE"/>
              <a:t> interactions to accomplish this task. </a:t>
            </a:r>
            <a:r>
              <a:rPr b="1" lang="sv-SE"/>
              <a:t>Client code calls methods </a:t>
            </a:r>
            <a:r>
              <a:rPr lang="sv-SE"/>
              <a:t>on the facade instead of the individual subsystem classes, so it acts as an interface. </a:t>
            </a:r>
            <a:r>
              <a:rPr b="1" lang="sv-SE"/>
              <a:t>Facade still leaves </a:t>
            </a:r>
            <a:r>
              <a:rPr lang="sv-SE"/>
              <a:t>the individual classes accessible to use directly. If you need the advanced functionality, it’s still there and ready to be used, but the rest of the time, it simpifies our code and decouples the subsystem from the client code, easing change - if change occurs, we can change the facade instead of client code calling into the individual classes.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acd80cdcb0_0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acd80cdcb0_0_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That is the principle of least knowledge - talk only to your immediate friends. Reduce the number of interactions between objects whenever possible. When designing a class, be careful of the number of classes it interacts with and how it comes to interact with them.  This prevents us from creating designs that are highly coupled together. </a:t>
            </a:r>
            <a:r>
              <a:rPr lang="sv-SE">
                <a:solidFill>
                  <a:srgbClr val="4F4F4F"/>
                </a:solidFill>
              </a:rPr>
              <a:t>When you have a lot of dependencies, you’re building a fragile system that will be expensive to maintain and complex for others to understand. </a:t>
            </a:r>
            <a:r>
              <a:rPr lang="sv-SE"/>
              <a:t>We Only invoke methods that belong to the object itself, objects passed in as parameters, objects the method creates or instantiates, and components of the object. The Facade Pattern maintains this idea by ensuring that the client only has one friend, the Facade. One friend is a good thing. The Facade keeps the client simple and flexible by managing the subsystem components for the client - it adds in this simple interface layer, and we only need to worry about understanding what that interface offers. We can upgrade the home theater -change how blu-rays  are played - without upgrading the code in the client that does things with that theater, like watching the blu-rayss.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acd80cdcb0_0_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acd80cdcb0_0_7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95" name="Google Shape;595;g1acd80cdcb0_0_7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aefe41f957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1aefe41f957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602" name="Google Shape;602;g1aefe41f957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aefe41f957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1aefe41f957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A framework is an incomplete set of collaborating classes that represent some kind of abstract idea and a set of solutions for a family of related problems, and that can be extended and tailored for a specific use case. It represents a reusable base implementation for a related set of problems, and thus perfectly fits the needs of product-line development</a:t>
            </a:r>
            <a:r>
              <a:rPr lang="sv-SE">
                <a:solidFill>
                  <a:srgbClr val="4F4F4F"/>
                </a:solidFill>
              </a:rPr>
              <a:t>, and supports reuse at a larger granularity than classes</a:t>
            </a:r>
            <a:r>
              <a:rPr lang="sv-SE"/>
              <a:t>. A framework provides explicit points for extensions, called hot spots or hooks, at which developers can extend the framework. Often, extensions are called plug-ins. In the same manner as the strategy design pattern, a framework is responsible for the main control flow and asks its extensions for custom behavior, on demand.</a:t>
            </a:r>
            <a:endParaRPr/>
          </a:p>
        </p:txBody>
      </p:sp>
      <p:sp>
        <p:nvSpPr>
          <p:cNvPr id="609" name="Google Shape;609;g1aefe41f957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aefe41f957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1aefe41f957_0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go over</a:t>
            </a:r>
            <a:endParaRPr/>
          </a:p>
          <a:p>
            <a:pPr indent="0" lvl="0" marL="0" rtl="0" algn="l">
              <a:lnSpc>
                <a:spcPct val="100000"/>
              </a:lnSpc>
              <a:spcBef>
                <a:spcPts val="0"/>
              </a:spcBef>
              <a:spcAft>
                <a:spcPts val="0"/>
              </a:spcAft>
              <a:buSzPts val="1400"/>
              <a:buNone/>
            </a:pPr>
            <a:r>
              <a:rPr lang="sv-SE"/>
              <a:t>annotation (mark notes in the code to denote feature boundaries), compositon (feature code is separate and plugged in from a the correct class.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aefe41f957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1aefe41f957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A component is a unit of composition with specified interfaces and explicit context dependencies only. Basically, a component stands alone, and only interacts with other parts of the same system through its interfaces. A component can be deployed independently and can be used by third parties in different systems. The key idea of a component is to form a modular, reusable unit. A component provides its functionality through an interface, whereas its internal implementation is encapsulated and hidden. A single class can be seen as a small component that can be reused in many applications, but a component can also encapsulate many classes. You might use the oauth library to handle username and password authentication. That is a component, interacted with through its interfaces, that is used in many many web applications, that internally contains a number of classes. </a:t>
            </a:r>
            <a:r>
              <a:rPr b="1" lang="sv-SE"/>
              <a:t>A key idea here</a:t>
            </a:r>
            <a:r>
              <a:rPr lang="sv-SE"/>
              <a:t> is that components can stand alone from the broader systems they are used in. Developers can implement and deploy components independently, and select components from different sources. As a consequence, developers can decide whether to implement their own components or whether to find and reuse third-party components. </a:t>
            </a:r>
            <a:r>
              <a:rPr b="1" lang="sv-SE"/>
              <a:t>This can be great</a:t>
            </a:r>
            <a:r>
              <a:rPr lang="sv-SE"/>
              <a:t> - it can sharply reduce development effort, and can enable code reuse from project to project.  the challenge here is that components are compatible only if they and their interfaces are designed to existing standards. Reusing components is often hard, because their architectural assumptions may not match the requirements of your project.  If so, components require engineering effort to use, and require awkward interface matching ,or adaptation of returned results. </a:t>
            </a:r>
            <a:endParaRPr/>
          </a:p>
        </p:txBody>
      </p:sp>
      <p:sp>
        <p:nvSpPr>
          <p:cNvPr id="624" name="Google Shape;624;g1aefe41f957_0_1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aefe41f957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1aefe41f957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g1aefe41f957_0_1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aefe41f957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1aefe41f957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640" name="Google Shape;640;g1aefe41f957_0_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cd80cdcb0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cd80cdcb0_0_6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Software is not a static artifact, not a bridge that we build in place and forget about it until we need to make repairs. The best we can hope for is to build a useful system that will survive long enough for it to be asked to do something new, then try to manage that evolution. In particular, there are two laws of software evolution that come into play and increase development complexity (go over)</a:t>
            </a:r>
            <a:endParaRPr/>
          </a:p>
        </p:txBody>
      </p:sp>
      <p:sp>
        <p:nvSpPr>
          <p:cNvPr id="106" name="Google Shape;106;g1acd80cdcb0_0_6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aefe41f957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1aefe41f957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aefe41f957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1aefe41f957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aefe41f957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1aefe41f957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aefe41f957_0_3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1aefe41f957_0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aefe41f957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1aefe41f957_0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18" name="Google Shape;818;g1aefe41f957_0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aefe41f957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1aefe41f957_0_4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We will discuss different approaches to implementing variability, but three core examples are preprocessor-based implementation, parameters, and design patterns. (go over)</a:t>
            </a:r>
            <a:endParaRPr/>
          </a:p>
          <a:p>
            <a:pPr indent="0" lvl="0" marL="0" rtl="0" algn="l">
              <a:lnSpc>
                <a:spcPct val="100000"/>
              </a:lnSpc>
              <a:spcBef>
                <a:spcPts val="0"/>
              </a:spcBef>
              <a:spcAft>
                <a:spcPts val="0"/>
              </a:spcAft>
              <a:buSzPts val="1400"/>
              <a:buNone/>
            </a:pPr>
            <a:r>
              <a:rPr lang="sv-SE"/>
              <a:t>Keep in mind, you might employ more than one of these in a given system. It is not unusual, especially, to mix parameters with design patterns or framework code.</a:t>
            </a:r>
            <a:endParaRPr/>
          </a:p>
        </p:txBody>
      </p:sp>
      <p:sp>
        <p:nvSpPr>
          <p:cNvPr id="857" name="Google Shape;857;g1aefe41f957_0_4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acd80cdcb0_0_1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acd80cdcb0_0_1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865" name="Google Shape;865;g1acd80cdcb0_0_1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acd80cdcb0_1_3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acd80cdcb0_1_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t>
            </a:r>
            <a:r>
              <a:rPr lang="sv-SE">
                <a:solidFill>
                  <a:schemeClr val="dk1"/>
                </a:solidFill>
              </a:rPr>
              <a:t>esting is the central activity of verification, and our primary means of determining whether software works correctly and obeys all co</a:t>
            </a:r>
            <a:r>
              <a:rPr lang="sv-SE"/>
              <a:t>nstraints we set on it</a:t>
            </a:r>
            <a:r>
              <a:rPr lang="sv-SE">
                <a:solidFill>
                  <a:schemeClr val="dk1"/>
                </a:solidFill>
              </a:rPr>
              <a:t>. Software testing is fundamentally a</a:t>
            </a:r>
            <a:r>
              <a:rPr lang="sv-SE"/>
              <a:t>n invetigation </a:t>
            </a:r>
            <a:r>
              <a:rPr lang="sv-SE">
                <a:solidFill>
                  <a:schemeClr val="dk1"/>
                </a:solidFill>
              </a:rPr>
              <a:t>conducted to assess the quality of the system being developed - the search for deviations from an expected set of behaviors. </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(2</a:t>
            </a:r>
            <a:r>
              <a:rPr lang="sv-SE"/>
              <a:t>) We create a series of (</a:t>
            </a:r>
            <a:r>
              <a:rPr lang="sv-SE">
                <a:solidFill>
                  <a:schemeClr val="dk1"/>
                </a:solidFill>
              </a:rPr>
              <a:t>3) we pass input to </a:t>
            </a:r>
            <a:r>
              <a:rPr lang="sv-SE"/>
              <a:t>an API</a:t>
            </a:r>
            <a:r>
              <a:rPr lang="sv-SE">
                <a:solidFill>
                  <a:schemeClr val="dk1"/>
                </a:solidFill>
              </a:rPr>
              <a:t>, or create environmental conditions that the system must react to. We poke it and see what it does</a:t>
            </a:r>
            <a:endParaRPr>
              <a:solidFill>
                <a:schemeClr val="dk1"/>
              </a:solidFill>
            </a:endParaRPr>
          </a:p>
          <a:p>
            <a:pPr indent="0" lvl="0" marL="0" rtl="0" algn="l">
              <a:spcBef>
                <a:spcPts val="0"/>
              </a:spcBef>
              <a:spcAft>
                <a:spcPts val="0"/>
              </a:spcAft>
              <a:buClr>
                <a:schemeClr val="dk1"/>
              </a:buClr>
              <a:buSzPts val="1100"/>
              <a:buFont typeface="Arial"/>
              <a:buNone/>
            </a:pPr>
            <a:r>
              <a:rPr lang="sv-SE"/>
              <a:t>We record observations, noting how the system reacted to the stimuli.</a:t>
            </a:r>
            <a:r>
              <a:rPr lang="sv-SE">
                <a:solidFill>
                  <a:schemeClr val="dk1"/>
                </a:solidFill>
              </a:rPr>
              <a:t> We mark down the output, actions taken, internal state, power consumption values, anything that we can use to analyze the system behavior, then we use that to</a:t>
            </a:r>
            <a:endParaRPr>
              <a:solidFill>
                <a:schemeClr val="dk1"/>
              </a:solidFill>
            </a:endParaRPr>
          </a:p>
          <a:p>
            <a:pPr indent="0" lvl="0" marL="0" rtl="0" algn="l">
              <a:spcBef>
                <a:spcPts val="0"/>
              </a:spcBef>
              <a:spcAft>
                <a:spcPts val="0"/>
              </a:spcAft>
              <a:buClr>
                <a:schemeClr val="dk1"/>
              </a:buClr>
              <a:buSzPts val="1100"/>
              <a:buFont typeface="Arial"/>
              <a:buNone/>
            </a:pPr>
            <a:r>
              <a:rPr lang="sv-SE">
                <a:solidFill>
                  <a:schemeClr val="dk1"/>
                </a:solidFill>
              </a:rPr>
              <a:t>(read 5) </a:t>
            </a:r>
            <a:r>
              <a:rPr lang="sv-SE">
                <a:solidFill>
                  <a:srgbClr val="4F4F4F"/>
                </a:solidFill>
              </a:rPr>
              <a:t>Pass if everything matched, fail if it did not.</a:t>
            </a:r>
            <a:endParaRPr>
              <a:solidFill>
                <a:srgbClr val="4F4F4F"/>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acd80cdcb0_1_4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acd80cdcb0_1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Creating tests, especially at the system level,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acd80cdcb0_1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acd80cdcb0_1_4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a:t>
            </a:r>
            <a:endParaRPr/>
          </a:p>
        </p:txBody>
      </p:sp>
      <p:sp>
        <p:nvSpPr>
          <p:cNvPr id="908" name="Google Shape;908;g1acd80cdcb0_1_4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acd80cdcb0_0_7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acd80cdcb0_0_7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We focused on a particular type of complex system, built around managing change. A</a:t>
            </a:r>
            <a:r>
              <a:rPr lang="sv-SE" sz="1100">
                <a:latin typeface="Arial"/>
                <a:ea typeface="Arial"/>
                <a:cs typeface="Arial"/>
                <a:sym typeface="Arial"/>
              </a:rPr>
              <a:t> SPL is a system designed to yield a set of related software products, developed from a common set of core, reusable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SPLs are seen in many domains, and are highly challenging to develop as they have technical, process, organization, and business-related aspects. SPLs are built at Volvo or Boeing, Linux and Android are SPLs, and in many other circumstances. Most systems today are SPLs in some form whether or not the term is used - components are designed for reuse, systems are designed to be highly configurable, and designed to adapt and change over time to meet the needs of evolving markets by easily swapping out elements with standardized interfaces. All of these circumstances require similar design techniques and tactics to enable variation and change over time</a:t>
            </a:r>
            <a:endParaRPr sz="1100">
              <a:latin typeface="Arial"/>
              <a:ea typeface="Arial"/>
              <a:cs typeface="Arial"/>
              <a:sym typeface="Arial"/>
            </a:endParaRPr>
          </a:p>
        </p:txBody>
      </p:sp>
      <p:sp>
        <p:nvSpPr>
          <p:cNvPr id="114" name="Google Shape;114;g1acd80cdcb0_0_7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acd80cdcb0_1_5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acd80cdcb0_1_5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 few of these include: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rgbClr val="4F4F4F"/>
                </a:solidFill>
              </a:rPr>
              <a:t>- (read) Can you group based on the output event that occurs?</a:t>
            </a:r>
            <a:endParaRPr/>
          </a:p>
          <a:p>
            <a:pPr indent="0" lvl="0" marL="0" rtl="0" algn="l">
              <a:lnSpc>
                <a:spcPct val="115000"/>
              </a:lnSpc>
              <a:spcBef>
                <a:spcPts val="0"/>
              </a:spcBef>
              <a:spcAft>
                <a:spcPts val="0"/>
              </a:spcAft>
              <a:buNone/>
            </a:pPr>
            <a:r>
              <a:rPr lang="sv-SE">
                <a:solidFill>
                  <a:schemeClr val="dk1"/>
                </a:solidFill>
              </a:rPr>
              <a:t>-Look for ranges of numbers or values - what are the different discrete ranges of input values that can be provided that might give us </a:t>
            </a:r>
            <a:r>
              <a:rPr lang="sv-SE"/>
              <a:t>different outcomes based on context</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-Look for membership in a logical group - Can we group these inputs based on how their used, what context the method uses them in, do member of this group trigger similar behavior?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-Look for time-dependent classes - does the timing of input matter to particular groupings?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sv-SE">
                <a:solidFill>
                  <a:srgbClr val="4F4F4F"/>
                </a:solidFill>
              </a:rPr>
              <a:t>- (read) the operating environment might influence system behavior</a:t>
            </a:r>
            <a:endParaRPr/>
          </a:p>
          <a:p>
            <a:pPr indent="0" lvl="0" marL="0" rtl="0" algn="l">
              <a:lnSpc>
                <a:spcPct val="115000"/>
              </a:lnSpc>
              <a:spcBef>
                <a:spcPts val="0"/>
              </a:spcBef>
              <a:spcAft>
                <a:spcPts val="0"/>
              </a:spcAft>
              <a:buNone/>
            </a:pPr>
            <a:r>
              <a:rPr lang="sv-SE">
                <a:solidFill>
                  <a:schemeClr val="dk1"/>
                </a:solidFill>
              </a:rPr>
              <a:t>- (read) - some data structures, such as arrays, can be broken down into common groupings of input.</a:t>
            </a:r>
            <a:endParaRPr>
              <a:solidFill>
                <a:schemeClr val="dk1"/>
              </a:solidFill>
            </a:endParaRPr>
          </a:p>
          <a:p>
            <a:pPr indent="0" lvl="0" marL="0" rtl="0" algn="l">
              <a:lnSpc>
                <a:spcPct val="115000"/>
              </a:lnSpc>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acd80cdcb0_1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acd80cdcb0_1_5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a:t>
            </a:r>
            <a:endParaRPr/>
          </a:p>
        </p:txBody>
      </p:sp>
      <p:sp>
        <p:nvSpPr>
          <p:cNvPr id="925" name="Google Shape;925;g1acd80cdcb0_1_5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acd80cdcb0_1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acd80cdcb0_1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fill this in, we need to identify all test specifications to cover. We don’t just pass in values to a single input. We pass in values to all inputs at once. To form our test specifications, our list of test types, we need to list out all of the possible legal combinations of representative values partitions for all choices. For example, </a:t>
            </a:r>
            <a:endParaRPr/>
          </a:p>
          <a:p>
            <a:pPr indent="0" lvl="0" marL="0" rtl="0" algn="l">
              <a:lnSpc>
                <a:spcPct val="115000"/>
              </a:lnSpc>
              <a:spcBef>
                <a:spcPts val="0"/>
              </a:spcBef>
              <a:spcAft>
                <a:spcPts val="0"/>
              </a:spcAft>
              <a:buClr>
                <a:schemeClr val="dk1"/>
              </a:buClr>
              <a:buSzPts val="1100"/>
              <a:buFont typeface="Arial"/>
              <a:buNone/>
            </a:pPr>
            <a:r>
              <a:rPr lang="sv-SE"/>
              <a:t>(go over, emphasize legal)</a:t>
            </a:r>
            <a:endParaRPr/>
          </a:p>
          <a:p>
            <a:pPr indent="0" lvl="0" marL="0" rtl="0" algn="l">
              <a:lnSpc>
                <a:spcPct val="115000"/>
              </a:lnSpc>
              <a:spcBef>
                <a:spcPts val="0"/>
              </a:spcBef>
              <a:spcAft>
                <a:spcPts val="0"/>
              </a:spcAft>
              <a:buNone/>
            </a:pPr>
            <a:r>
              <a:rPr lang="sv-SE"/>
              <a:t>then, we can create concrete test cases by assigning values to each abstract specification</a:t>
            </a:r>
            <a:endParaRPr/>
          </a:p>
          <a:p>
            <a:pPr indent="0" lvl="0" marL="0" rtl="0" algn="l">
              <a:lnSpc>
                <a:spcPct val="115000"/>
              </a:lnSpc>
              <a:spcBef>
                <a:spcPts val="0"/>
              </a:spcBef>
              <a:spcAft>
                <a:spcPts val="0"/>
              </a:spcAft>
              <a:buNone/>
            </a:pPr>
            <a:r>
              <a:rPr lang="sv-SE"/>
              <a:t>(go over number of abstract specifications, real test cases)</a:t>
            </a:r>
            <a:endParaRPr/>
          </a:p>
          <a:p>
            <a:pPr indent="0" lvl="0" marL="0" rtl="0" algn="l">
              <a:lnSpc>
                <a:spcPct val="115000"/>
              </a:lnSpc>
              <a:spcBef>
                <a:spcPts val="0"/>
              </a:spcBef>
              <a:spcAft>
                <a:spcPts val="0"/>
              </a:spcAft>
              <a:buClr>
                <a:schemeClr val="dk1"/>
              </a:buClr>
              <a:buSzPts val="1100"/>
              <a:buFont typeface="Arial"/>
              <a:buNone/>
            </a:pPr>
            <a:r>
              <a:rPr lang="sv-SE"/>
              <a:t>Next time, we will talk more about identifying and removing illegal combinations.</a:t>
            </a:r>
            <a:endParaRPr/>
          </a:p>
          <a:p>
            <a:pPr indent="0" lvl="0" marL="0" rtl="0" algn="l">
              <a:spcBef>
                <a:spcPts val="0"/>
              </a:spcBef>
              <a:spcAft>
                <a:spcPts val="0"/>
              </a:spcAft>
              <a:buNone/>
            </a:pPr>
            <a:r>
              <a:t/>
            </a:r>
            <a:endParaRPr/>
          </a:p>
        </p:txBody>
      </p:sp>
      <p:sp>
        <p:nvSpPr>
          <p:cNvPr id="935" name="Google Shape;935;g1acd80cdcb0_1_6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acd80cdcb0_1_6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acd80cdcb0_1_6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Now, we have our set of test case specifications. We have all these abstract combinations of input types we want to try. Now, we need to transition to concrete test cases, where we feed in actual values. This is a simple instantiation of these test specifications. Keep in mind, at this stage, you can create potentially many concrete test cases from any one of these specifications. Depending on your resources, you may want to try several test cases for each specification, especially if there are corner cases you can cover.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ad6a3114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ad6a3114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This process can lead to a lot of test cases, which we can reduce by using constraints. We can illustrate constraints using this example, where we are testing the insertion of items into a Set data structure. We have </a:t>
            </a:r>
            <a:r>
              <a:rPr lang="sv-SE"/>
              <a:t>16 test specifications from three choices (go over). now, of course, many of these are redundant or impossible, so we can eliminate ones that we don’t really expect to learn anything new from or that can’t be run. We identify those next through constraints.</a:t>
            </a:r>
            <a:endParaRPr/>
          </a:p>
        </p:txBody>
      </p:sp>
      <p:sp>
        <p:nvSpPr>
          <p:cNvPr id="957" name="Google Shape;957;g1ad6a3114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ad6a311476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ad6a311476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ad6a311476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ad6a311476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some possible constraints here. (click) If the set is empty, then the object can’t already be in the set. (click) If we have a null object, that always leads to an error regardless of what it is paired with. We can just have one test case with that value and ignore the other combinations (click) We are concerned with the set size for performance reasons. We want to see how performance changes as the number of items increases. So, we could mark these as “single” cases. They should work - we should get the same outcome as the “1 item” case, we just want to see if it gets slower. So, we can try one test case for each just to see the outcome, and not test all combinations with these. </a:t>
            </a:r>
            <a:endParaRPr/>
          </a:p>
        </p:txBody>
      </p:sp>
      <p:sp>
        <p:nvSpPr>
          <p:cNvPr id="975" name="Google Shape;975;g1ad6a311476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ad6a311476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ad6a311476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apply these constraints and see what is left.(click) First, we can’t have an object already in the set if the set is empty. That removes two (click) Next, we have the error - the null object being inserted. We only need to keep one case of this. It makes sense to just keep the empty list one. Especially as we can’t have a case of it already in the set if it is null. That removes another six. (click) Now, we have the two single constraints. We only need one test case with 10 items and one with 10000 items to test performance. We don’t need all combinations. Let’s keep the ones where we actually insert it in the set. From the remaining 8 test cases, we can remove another two. That leave us with a nice small set of 6 test cases from the original 16.</a:t>
            </a:r>
            <a:endParaRPr/>
          </a:p>
        </p:txBody>
      </p:sp>
      <p:sp>
        <p:nvSpPr>
          <p:cNvPr id="990" name="Google Shape;990;g1ad6a311476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ad6a31147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ad6a311476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That leave us with a nice small set of 6 test cases from the original 16. (points 2-3)</a:t>
            </a:r>
            <a:endParaRPr/>
          </a:p>
        </p:txBody>
      </p:sp>
      <p:sp>
        <p:nvSpPr>
          <p:cNvPr id="1015" name="Google Shape;1015;g1ad6a311476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ad6a311476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ad6a311476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to make this a little more solid, here is what a concrete test case might look like for a couple of test specifications (go over)</a:t>
            </a:r>
            <a:endParaRPr/>
          </a:p>
        </p:txBody>
      </p:sp>
      <p:sp>
        <p:nvSpPr>
          <p:cNvPr id="1025" name="Google Shape;1025;g1ad6a311476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cd80cdcb0_0_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cd80cdcb0_0_8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SPLs</a:t>
            </a:r>
            <a:r>
              <a:rPr lang="sv-SE"/>
              <a:t> are hugely complex systems that are both designed (1) - we build independent, modularized components that can be selectively integrated. they are also designed (2) - build with a highly evolvable architecture that can easily slot in components. This combination is potent because (3). They are hard to get right, but if you nail it, you NAIL it. Reuse is the name of the game now, regardless of what kind of system you build. The reality of modern software is that most modern systems are designed to achieve at least one of these tasks - they are designed to be reused in some form or to make use of reused assets. If you use a third party code library, you are reusing assets. If you build a standalone, single-purpose system with a REST API, you have designed a system FOR reuse. If you build an Android app that can be launched by another app to respond to a system event, you’ve built a component FOR reuse. Most modern software is designed either to be reused to to reuse assets. SPLs are designed for both. By examining SPLs in detail, we can teach design and verification techniques that apply to a wide range of complex systems, even if they are not SPLs themselves. Design techniques for SPLs are design techniques for any evolvable reuse-driven system.</a:t>
            </a:r>
            <a:endParaRPr/>
          </a:p>
        </p:txBody>
      </p:sp>
      <p:sp>
        <p:nvSpPr>
          <p:cNvPr id="129" name="Google Shape;129;g1acd80cdcb0_0_8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06e015081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06e015081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gb06e015081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acd80cdcb0_0_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acd80cdcb0_0_8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product line development, we are no longer talking about a single piece of software. When we develop a product line, we intend to produce many, many specific pieces of software from a platform of common assets. Instead, we have a two life cycle model, where we perform these activities for the core platform first. This is what we call domain engineering. We plan, design, implement, and test a core architecture and core assets that can be customized and put together in different ways to create many concrete products. Then, for each concrete product, we perform these four activities in a drastically simplified form. We call this application engineering. We create requirements, assemble assets,make any one-off changes we need, and perform product-specific testing to produce each concrete application.</a:t>
            </a:r>
            <a:endParaRPr/>
          </a:p>
        </p:txBody>
      </p:sp>
      <p:sp>
        <p:nvSpPr>
          <p:cNvPr id="137" name="Google Shape;137;g1acd80cdcb0_0_8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cd80cdcb0_0_9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cd80cdcb0_0_9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latin typeface="Arial"/>
                <a:ea typeface="Arial"/>
                <a:cs typeface="Arial"/>
                <a:sym typeface="Arial"/>
              </a:rPr>
              <a:t>As a result of this structure, variability is a key concept. Instead of understanding each individual system all by itself, product line engineering looks at the product line as a whole and the variation among the individual systems. This variability must be defined,implemented, evolved throughout the entire lifecycle. we distinguish three main types of variability: </a:t>
            </a:r>
            <a:r>
              <a:rPr b="1" lang="sv-SE" sz="1000">
                <a:latin typeface="Arial"/>
                <a:ea typeface="Arial"/>
                <a:cs typeface="Arial"/>
                <a:sym typeface="Arial"/>
              </a:rPr>
              <a:t>Commonality</a:t>
            </a:r>
            <a:r>
              <a:rPr lang="sv-SE" sz="1000">
                <a:latin typeface="Arial"/>
                <a:ea typeface="Arial"/>
                <a:cs typeface="Arial"/>
                <a:sym typeface="Arial"/>
              </a:rPr>
              <a:t>: a characteristic common to all products in the product line. This can be requirements, code blocks (methods, to classes, to services and subsystems, any asset. This is then implemented as part of the platform. 2) </a:t>
            </a:r>
            <a:r>
              <a:rPr b="1" lang="sv-SE" sz="1000">
                <a:latin typeface="Arial"/>
                <a:ea typeface="Arial"/>
                <a:cs typeface="Arial"/>
                <a:sym typeface="Arial"/>
              </a:rPr>
              <a:t>Variation</a:t>
            </a:r>
            <a:r>
              <a:rPr lang="sv-SE" sz="1000">
                <a:latin typeface="Arial"/>
                <a:ea typeface="Arial"/>
                <a:cs typeface="Arial"/>
                <a:sym typeface="Arial"/>
              </a:rPr>
              <a:t>: a characteristic or asset common to some products, but not to all. It must be implemented in a way that allows having it in selected products only. 3. </a:t>
            </a:r>
            <a:r>
              <a:rPr b="1" lang="sv-SE" sz="1000">
                <a:latin typeface="Arial"/>
                <a:ea typeface="Arial"/>
                <a:cs typeface="Arial"/>
                <a:sym typeface="Arial"/>
              </a:rPr>
              <a:t>Product-specific</a:t>
            </a:r>
            <a:r>
              <a:rPr lang="sv-SE" sz="1000">
                <a:latin typeface="Arial"/>
                <a:ea typeface="Arial"/>
                <a:cs typeface="Arial"/>
                <a:sym typeface="Arial"/>
              </a:rPr>
              <a:t>: a characteristic part of only one product – at least for the foreseeable future. While these will not be integrated into the underlying platform, the platform must be able to support them. During the life-cycle of the product line, a specific characteristic may change in type. A product-specific characteristic may become a variability, if it looks like a piece of code we might want to reuse in a different product. A commonality may become a variation as well – for example, if over time the decision is made to support alternatives to that asset (e.g. extending the platform beyond the initial operating system, so some versions now are on iOS while others are on Android - now we have options that we choose form based on the OS). </a:t>
            </a:r>
            <a:r>
              <a:rPr lang="sv-SE" sz="1100">
                <a:latin typeface="Arial"/>
                <a:ea typeface="Arial"/>
                <a:cs typeface="Arial"/>
                <a:sym typeface="Arial"/>
              </a:rPr>
              <a:t>C</a:t>
            </a:r>
            <a:r>
              <a:rPr lang="sv-SE" sz="1000">
                <a:latin typeface="Arial"/>
                <a:ea typeface="Arial"/>
                <a:cs typeface="Arial"/>
                <a:sym typeface="Arial"/>
              </a:rPr>
              <a:t>ommonalities and variabilities are handled mostly in domain engineering, when we develop the assets of the platform, and product-specific parts are handled exclusively in application engineering because they are tied to one product.  </a:t>
            </a:r>
            <a:endParaRPr sz="1000">
              <a:latin typeface="Arial"/>
              <a:ea typeface="Arial"/>
              <a:cs typeface="Arial"/>
              <a:sym typeface="Arial"/>
            </a:endParaRPr>
          </a:p>
        </p:txBody>
      </p:sp>
      <p:sp>
        <p:nvSpPr>
          <p:cNvPr id="167" name="Google Shape;167;g1acd80cdcb0_0_9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cd80cdcb0_0_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acd80cdcb0_0_9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 covers the whole life-cycle. It starts with the early steps of scoping and requirements, covering all the way to implementation and testing and finally going into maintenance and evolution. variability is relevant to all assets throughout software development. So, it is something we will return to and discuss often. This means that there are some terms to introduce that we can use to reason about variability. </a:t>
            </a:r>
            <a:r>
              <a:rPr lang="sv-SE" sz="1000">
                <a:latin typeface="Arial"/>
                <a:ea typeface="Arial"/>
                <a:cs typeface="Arial"/>
                <a:sym typeface="Arial"/>
              </a:rPr>
              <a:t>Variation point: the variation point describes where differences exist in the final systems (e.g. systems may differ with respect to the operating systems they rely on, with respect to whether they support a particular feature or not, which algorithm a feature uses, etc.) For example, we may have a security alarm product line that can perform different types of detection. Which are supported by a concrete alarm? This is essentially where you make a choice between the different possibilities that exist to satisfy a variation point , what we call features or sometimes variants.</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76" name="Google Shape;176;g1acd80cdcb0_0_9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4.jpg"/><Relationship Id="rId5"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14:</a:t>
            </a:r>
            <a:r>
              <a:rPr lang="sv-SE" sz="3600"/>
              <a:t> </a:t>
            </a:r>
            <a:r>
              <a:rPr lang="sv-SE" sz="3000"/>
              <a:t>Course Summary</a:t>
            </a:r>
            <a:endParaRPr/>
          </a:p>
        </p:txBody>
      </p:sp>
      <p:sp>
        <p:nvSpPr>
          <p:cNvPr id="86" name="Google Shape;86;p15"/>
          <p:cNvSpPr txBox="1"/>
          <p:nvPr>
            <p:ph idx="2" type="body"/>
          </p:nvPr>
        </p:nvSpPr>
        <p:spPr>
          <a:xfrm>
            <a:off x="406439" y="2734594"/>
            <a:ext cx="5005500" cy="429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a:t>
            </a:r>
            <a:r>
              <a:rPr lang="sv-SE"/>
              <a:t> Gay and Daniel Strüber</a:t>
            </a:r>
            <a:endParaRPr/>
          </a:p>
          <a:p>
            <a:pPr indent="0" lvl="0" marL="0" rtl="0" algn="l">
              <a:spcBef>
                <a:spcPts val="0"/>
              </a:spcBef>
              <a:spcAft>
                <a:spcPts val="0"/>
              </a:spcAft>
              <a:buClr>
                <a:schemeClr val="lt1"/>
              </a:buClr>
              <a:buSzPts val="1800"/>
              <a:buFont typeface="Arial"/>
              <a:buNone/>
            </a:pPr>
            <a:r>
              <a:rPr lang="sv-SE"/>
              <a:t>TDA 594/DIT 593 - December 15,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8" name="Google Shape;188;p2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Feature Diagrams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5" name="Google Shape;195;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Modeling</a:t>
            </a:r>
            <a:endParaRPr/>
          </a:p>
        </p:txBody>
      </p:sp>
      <p:sp>
        <p:nvSpPr>
          <p:cNvPr id="196" name="Google Shape;196;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specification of variation points and features in a hierarchical form.</a:t>
            </a:r>
            <a:endParaRPr/>
          </a:p>
          <a:p>
            <a:pPr indent="-368300" lvl="1" marL="914400" rtl="0" algn="l">
              <a:spcBef>
                <a:spcPts val="500"/>
              </a:spcBef>
              <a:spcAft>
                <a:spcPts val="0"/>
              </a:spcAft>
              <a:buSzPts val="2200"/>
              <a:buChar char="•"/>
            </a:pPr>
            <a:r>
              <a:rPr lang="sv-SE"/>
              <a:t>Represented visually using </a:t>
            </a:r>
            <a:r>
              <a:rPr b="1" lang="sv-SE"/>
              <a:t>feature diagrams</a:t>
            </a:r>
            <a:r>
              <a:rPr lang="sv-SE"/>
              <a:t>.</a:t>
            </a:r>
            <a:endParaRPr/>
          </a:p>
          <a:p>
            <a:pPr indent="-368300" lvl="1" marL="914400" rtl="0" algn="l">
              <a:spcBef>
                <a:spcPts val="500"/>
              </a:spcBef>
              <a:spcAft>
                <a:spcPts val="0"/>
              </a:spcAft>
              <a:buSzPts val="2200"/>
              <a:buChar char="•"/>
            </a:pPr>
            <a:r>
              <a:rPr lang="sv-SE"/>
              <a:t>Also represented as </a:t>
            </a:r>
            <a:r>
              <a:rPr b="1" lang="sv-SE"/>
              <a:t>propositional logic</a:t>
            </a:r>
            <a:r>
              <a:rPr lang="sv-SE"/>
              <a:t> for analysis.</a:t>
            </a:r>
            <a:endParaRPr/>
          </a:p>
          <a:p>
            <a:pPr indent="-393700" lvl="0" marL="457200" rtl="0" algn="l">
              <a:spcBef>
                <a:spcPts val="1000"/>
              </a:spcBef>
              <a:spcAft>
                <a:spcPts val="0"/>
              </a:spcAft>
              <a:buSzPts val="2600"/>
              <a:buChar char="•"/>
            </a:pPr>
            <a:r>
              <a:rPr lang="sv-SE"/>
              <a:t>Enables understanding of dependencies and what valid products can be built using a platform.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p:nvPr/>
        </p:nvSpPr>
        <p:spPr>
          <a:xfrm>
            <a:off x="4555125" y="315080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Diagrams</a:t>
            </a:r>
            <a:endParaRPr/>
          </a:p>
        </p:txBody>
      </p:sp>
      <p:sp>
        <p:nvSpPr>
          <p:cNvPr id="205" name="Google Shape;205;p26"/>
          <p:cNvSpPr/>
          <p:nvPr/>
        </p:nvSpPr>
        <p:spPr>
          <a:xfrm>
            <a:off x="3703725" y="1282400"/>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Website Configuration</a:t>
            </a:r>
            <a:endParaRPr b="1"/>
          </a:p>
        </p:txBody>
      </p:sp>
      <p:sp>
        <p:nvSpPr>
          <p:cNvPr id="206" name="Google Shape;206;p26"/>
          <p:cNvSpPr/>
          <p:nvPr/>
        </p:nvSpPr>
        <p:spPr>
          <a:xfrm>
            <a:off x="5486200" y="2024675"/>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Visual Appearance</a:t>
            </a:r>
            <a:endParaRPr b="1"/>
          </a:p>
        </p:txBody>
      </p:sp>
      <p:cxnSp>
        <p:nvCxnSpPr>
          <p:cNvPr id="207" name="Google Shape;207;p26"/>
          <p:cNvCxnSpPr>
            <a:stCxn id="205" idx="2"/>
            <a:endCxn id="206" idx="0"/>
          </p:cNvCxnSpPr>
          <p:nvPr/>
        </p:nvCxnSpPr>
        <p:spPr>
          <a:xfrm>
            <a:off x="4449675" y="1793600"/>
            <a:ext cx="1782600" cy="231000"/>
          </a:xfrm>
          <a:prstGeom prst="straightConnector1">
            <a:avLst/>
          </a:prstGeom>
          <a:noFill/>
          <a:ln cap="flat" cmpd="sng" w="38100">
            <a:solidFill>
              <a:schemeClr val="dk2"/>
            </a:solidFill>
            <a:prstDash val="solid"/>
            <a:round/>
            <a:headEnd len="med" w="med" type="none"/>
            <a:tailEnd len="med" w="med" type="oval"/>
          </a:ln>
        </p:spPr>
      </p:cxnSp>
      <p:sp>
        <p:nvSpPr>
          <p:cNvPr id="208" name="Google Shape;208;p26"/>
          <p:cNvSpPr/>
          <p:nvPr/>
        </p:nvSpPr>
        <p:spPr>
          <a:xfrm>
            <a:off x="4179525" y="2766875"/>
            <a:ext cx="11373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Layouts</a:t>
            </a:r>
            <a:endParaRPr b="1"/>
          </a:p>
        </p:txBody>
      </p:sp>
      <p:cxnSp>
        <p:nvCxnSpPr>
          <p:cNvPr id="209" name="Google Shape;209;p26"/>
          <p:cNvCxnSpPr>
            <a:stCxn id="206" idx="2"/>
            <a:endCxn id="208" idx="0"/>
          </p:cNvCxnSpPr>
          <p:nvPr/>
        </p:nvCxnSpPr>
        <p:spPr>
          <a:xfrm flipH="1">
            <a:off x="4748050" y="2535875"/>
            <a:ext cx="1484100" cy="231000"/>
          </a:xfrm>
          <a:prstGeom prst="straightConnector1">
            <a:avLst/>
          </a:prstGeom>
          <a:noFill/>
          <a:ln cap="flat" cmpd="sng" w="38100">
            <a:solidFill>
              <a:schemeClr val="dk2"/>
            </a:solidFill>
            <a:prstDash val="solid"/>
            <a:round/>
            <a:headEnd len="med" w="med" type="none"/>
            <a:tailEnd len="med" w="med" type="oval"/>
          </a:ln>
        </p:spPr>
      </p:cxnSp>
      <p:sp>
        <p:nvSpPr>
          <p:cNvPr id="210" name="Google Shape;210;p26"/>
          <p:cNvSpPr/>
          <p:nvPr/>
        </p:nvSpPr>
        <p:spPr>
          <a:xfrm>
            <a:off x="5303775" y="425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Desktop</a:t>
            </a:r>
            <a:endParaRPr b="1"/>
          </a:p>
        </p:txBody>
      </p:sp>
      <p:sp>
        <p:nvSpPr>
          <p:cNvPr id="211" name="Google Shape;211;p26"/>
          <p:cNvSpPr/>
          <p:nvPr/>
        </p:nvSpPr>
        <p:spPr>
          <a:xfrm>
            <a:off x="4262313" y="425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Tablet</a:t>
            </a:r>
            <a:endParaRPr b="1"/>
          </a:p>
        </p:txBody>
      </p:sp>
      <p:sp>
        <p:nvSpPr>
          <p:cNvPr id="212" name="Google Shape;212;p26"/>
          <p:cNvSpPr/>
          <p:nvPr/>
        </p:nvSpPr>
        <p:spPr>
          <a:xfrm>
            <a:off x="3220875" y="42513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Mobile</a:t>
            </a:r>
            <a:endParaRPr b="1"/>
          </a:p>
        </p:txBody>
      </p:sp>
      <p:cxnSp>
        <p:nvCxnSpPr>
          <p:cNvPr id="213" name="Google Shape;213;p26"/>
          <p:cNvCxnSpPr>
            <a:stCxn id="208" idx="2"/>
            <a:endCxn id="210" idx="0"/>
          </p:cNvCxnSpPr>
          <p:nvPr/>
        </p:nvCxnSpPr>
        <p:spPr>
          <a:xfrm>
            <a:off x="4748175" y="3278075"/>
            <a:ext cx="1041600" cy="973200"/>
          </a:xfrm>
          <a:prstGeom prst="straightConnector1">
            <a:avLst/>
          </a:prstGeom>
          <a:noFill/>
          <a:ln cap="flat" cmpd="sng" w="38100">
            <a:solidFill>
              <a:schemeClr val="dk2"/>
            </a:solidFill>
            <a:prstDash val="solid"/>
            <a:round/>
            <a:headEnd len="med" w="med" type="none"/>
            <a:tailEnd len="med" w="med" type="none"/>
          </a:ln>
        </p:spPr>
      </p:cxnSp>
      <p:cxnSp>
        <p:nvCxnSpPr>
          <p:cNvPr id="214" name="Google Shape;214;p26"/>
          <p:cNvCxnSpPr>
            <a:stCxn id="208" idx="2"/>
            <a:endCxn id="211" idx="0"/>
          </p:cNvCxnSpPr>
          <p:nvPr/>
        </p:nvCxnSpPr>
        <p:spPr>
          <a:xfrm>
            <a:off x="4748175" y="3278075"/>
            <a:ext cx="0" cy="973200"/>
          </a:xfrm>
          <a:prstGeom prst="straightConnector1">
            <a:avLst/>
          </a:prstGeom>
          <a:noFill/>
          <a:ln cap="flat" cmpd="sng" w="38100">
            <a:solidFill>
              <a:schemeClr val="dk2"/>
            </a:solidFill>
            <a:prstDash val="solid"/>
            <a:round/>
            <a:headEnd len="med" w="med" type="none"/>
            <a:tailEnd len="med" w="med" type="none"/>
          </a:ln>
        </p:spPr>
      </p:cxnSp>
      <p:cxnSp>
        <p:nvCxnSpPr>
          <p:cNvPr id="215" name="Google Shape;215;p26"/>
          <p:cNvCxnSpPr>
            <a:stCxn id="208" idx="2"/>
            <a:endCxn id="212" idx="0"/>
          </p:cNvCxnSpPr>
          <p:nvPr/>
        </p:nvCxnSpPr>
        <p:spPr>
          <a:xfrm flipH="1">
            <a:off x="3706875" y="3278075"/>
            <a:ext cx="1041300" cy="973200"/>
          </a:xfrm>
          <a:prstGeom prst="straightConnector1">
            <a:avLst/>
          </a:prstGeom>
          <a:noFill/>
          <a:ln cap="flat" cmpd="sng" w="38100">
            <a:solidFill>
              <a:schemeClr val="dk2"/>
            </a:solidFill>
            <a:prstDash val="solid"/>
            <a:round/>
            <a:headEnd len="med" w="med" type="none"/>
            <a:tailEnd len="med" w="med" type="none"/>
          </a:ln>
        </p:spPr>
      </p:cxnSp>
      <p:sp>
        <p:nvSpPr>
          <p:cNvPr id="216" name="Google Shape;216;p26"/>
          <p:cNvSpPr/>
          <p:nvPr/>
        </p:nvSpPr>
        <p:spPr>
          <a:xfrm>
            <a:off x="1587675" y="2024675"/>
            <a:ext cx="1633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Content Personalization</a:t>
            </a:r>
            <a:endParaRPr b="1"/>
          </a:p>
        </p:txBody>
      </p:sp>
      <p:cxnSp>
        <p:nvCxnSpPr>
          <p:cNvPr id="217" name="Google Shape;217;p26"/>
          <p:cNvCxnSpPr>
            <a:stCxn id="205" idx="2"/>
            <a:endCxn id="216" idx="0"/>
          </p:cNvCxnSpPr>
          <p:nvPr/>
        </p:nvCxnSpPr>
        <p:spPr>
          <a:xfrm flipH="1">
            <a:off x="2404275" y="1793600"/>
            <a:ext cx="2045400" cy="231000"/>
          </a:xfrm>
          <a:prstGeom prst="straightConnector1">
            <a:avLst/>
          </a:prstGeom>
          <a:noFill/>
          <a:ln cap="flat" cmpd="sng" w="38100">
            <a:solidFill>
              <a:schemeClr val="dk2"/>
            </a:solidFill>
            <a:prstDash val="solid"/>
            <a:round/>
            <a:headEnd len="med" w="med" type="none"/>
            <a:tailEnd len="med" w="med" type="oval"/>
          </a:ln>
        </p:spPr>
      </p:cxnSp>
      <p:cxnSp>
        <p:nvCxnSpPr>
          <p:cNvPr id="218" name="Google Shape;218;p26"/>
          <p:cNvCxnSpPr>
            <a:stCxn id="206" idx="2"/>
            <a:endCxn id="219" idx="0"/>
          </p:cNvCxnSpPr>
          <p:nvPr/>
        </p:nvCxnSpPr>
        <p:spPr>
          <a:xfrm>
            <a:off x="6232150" y="2535875"/>
            <a:ext cx="673200" cy="231000"/>
          </a:xfrm>
          <a:prstGeom prst="straightConnector1">
            <a:avLst/>
          </a:prstGeom>
          <a:noFill/>
          <a:ln cap="flat" cmpd="sng" w="38100">
            <a:solidFill>
              <a:schemeClr val="dk2"/>
            </a:solidFill>
            <a:prstDash val="solid"/>
            <a:round/>
            <a:headEnd len="med" w="med" type="none"/>
            <a:tailEnd len="med" w="med" type="oval"/>
          </a:ln>
        </p:spPr>
      </p:cxnSp>
      <p:sp>
        <p:nvSpPr>
          <p:cNvPr id="219" name="Google Shape;219;p26"/>
          <p:cNvSpPr/>
          <p:nvPr/>
        </p:nvSpPr>
        <p:spPr>
          <a:xfrm>
            <a:off x="6419550" y="2766875"/>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Dark Mode</a:t>
            </a:r>
            <a:endParaRPr b="1"/>
          </a:p>
        </p:txBody>
      </p:sp>
      <p:sp>
        <p:nvSpPr>
          <p:cNvPr id="220" name="Google Shape;220;p26"/>
          <p:cNvSpPr/>
          <p:nvPr/>
        </p:nvSpPr>
        <p:spPr>
          <a:xfrm>
            <a:off x="4480125" y="1726625"/>
            <a:ext cx="2911200" cy="84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6787500" y="1004950"/>
            <a:ext cx="2218200" cy="845100"/>
          </a:xfrm>
          <a:prstGeom prst="rect">
            <a:avLst/>
          </a:prstGeom>
          <a:solidFill>
            <a:schemeClr val="lt1"/>
          </a:solidFill>
          <a:ln cap="flat" cmpd="sng" w="9525">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200"/>
              <a:t>Mandatory Feature</a:t>
            </a:r>
            <a:endParaRPr b="1" sz="1200"/>
          </a:p>
          <a:p>
            <a:pPr indent="0" lvl="0" marL="0" rtl="0" algn="l">
              <a:lnSpc>
                <a:spcPct val="90000"/>
              </a:lnSpc>
              <a:spcBef>
                <a:spcPts val="500"/>
              </a:spcBef>
              <a:spcAft>
                <a:spcPts val="0"/>
              </a:spcAft>
              <a:buNone/>
            </a:pPr>
            <a:r>
              <a:rPr lang="sv-SE" sz="1200">
                <a:solidFill>
                  <a:schemeClr val="dk1"/>
                </a:solidFill>
                <a:latin typeface="Consolas"/>
                <a:ea typeface="Consolas"/>
                <a:cs typeface="Consolas"/>
                <a:sym typeface="Consolas"/>
              </a:rPr>
              <a:t>VisualAppearance ⇔ WebsiteConfiguration</a:t>
            </a:r>
            <a:endParaRPr sz="1200"/>
          </a:p>
        </p:txBody>
      </p:sp>
      <p:sp>
        <p:nvSpPr>
          <p:cNvPr id="222" name="Google Shape;222;p26"/>
          <p:cNvSpPr/>
          <p:nvPr/>
        </p:nvSpPr>
        <p:spPr>
          <a:xfrm>
            <a:off x="1126850" y="1699350"/>
            <a:ext cx="2508000" cy="106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468900" y="2656775"/>
            <a:ext cx="2218200" cy="845100"/>
          </a:xfrm>
          <a:prstGeom prst="rect">
            <a:avLst/>
          </a:prstGeom>
          <a:solidFill>
            <a:schemeClr val="lt1"/>
          </a:solidFill>
          <a:ln cap="flat" cmpd="sng" w="9525">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200"/>
              <a:t>Optional Feature</a:t>
            </a:r>
            <a:endParaRPr b="1" sz="1200"/>
          </a:p>
          <a:p>
            <a:pPr indent="0" lvl="0" marL="0" rtl="0" algn="l">
              <a:lnSpc>
                <a:spcPct val="90000"/>
              </a:lnSpc>
              <a:spcBef>
                <a:spcPts val="500"/>
              </a:spcBef>
              <a:spcAft>
                <a:spcPts val="0"/>
              </a:spcAft>
              <a:buNone/>
            </a:pPr>
            <a:r>
              <a:rPr lang="sv-SE" sz="1200">
                <a:solidFill>
                  <a:schemeClr val="dk1"/>
                </a:solidFill>
                <a:latin typeface="Consolas"/>
                <a:ea typeface="Consolas"/>
                <a:cs typeface="Consolas"/>
                <a:sym typeface="Consolas"/>
              </a:rPr>
              <a:t>ContentPersonalization</a:t>
            </a:r>
            <a:r>
              <a:rPr lang="sv-SE" sz="1200">
                <a:solidFill>
                  <a:schemeClr val="dk1"/>
                </a:solidFill>
                <a:latin typeface="Consolas"/>
                <a:ea typeface="Consolas"/>
                <a:cs typeface="Consolas"/>
                <a:sym typeface="Consolas"/>
              </a:rPr>
              <a:t> </a:t>
            </a:r>
            <a:r>
              <a:rPr lang="sv-SE" sz="1200">
                <a:solidFill>
                  <a:schemeClr val="dk1"/>
                </a:solidFill>
                <a:latin typeface="Consolas"/>
                <a:ea typeface="Consolas"/>
                <a:cs typeface="Consolas"/>
                <a:sym typeface="Consolas"/>
              </a:rPr>
              <a:t>⇒</a:t>
            </a:r>
            <a:r>
              <a:rPr lang="sv-SE" sz="1200">
                <a:solidFill>
                  <a:schemeClr val="dk1"/>
                </a:solidFill>
                <a:latin typeface="Consolas"/>
                <a:ea typeface="Consolas"/>
                <a:cs typeface="Consolas"/>
                <a:sym typeface="Consolas"/>
              </a:rPr>
              <a:t> </a:t>
            </a:r>
            <a:r>
              <a:rPr lang="sv-SE" sz="1200">
                <a:solidFill>
                  <a:schemeClr val="dk1"/>
                </a:solidFill>
                <a:latin typeface="Consolas"/>
                <a:ea typeface="Consolas"/>
                <a:cs typeface="Consolas"/>
                <a:sym typeface="Consolas"/>
              </a:rPr>
              <a:t>WebsiteConfiguration</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p:nvPr/>
        </p:nvSpPr>
        <p:spPr>
          <a:xfrm>
            <a:off x="1266500" y="3163900"/>
            <a:ext cx="386100" cy="267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7762025" y="3245600"/>
            <a:ext cx="386100" cy="2670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Configuration</a:t>
            </a:r>
            <a:endParaRPr/>
          </a:p>
        </p:txBody>
      </p:sp>
      <p:sp>
        <p:nvSpPr>
          <p:cNvPr id="232" name="Google Shape;232;p27"/>
          <p:cNvSpPr/>
          <p:nvPr/>
        </p:nvSpPr>
        <p:spPr>
          <a:xfrm>
            <a:off x="3703725" y="1282400"/>
            <a:ext cx="1491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Website Configuration</a:t>
            </a:r>
            <a:endParaRPr b="1"/>
          </a:p>
        </p:txBody>
      </p:sp>
      <p:sp>
        <p:nvSpPr>
          <p:cNvPr id="233" name="Google Shape;233;p27"/>
          <p:cNvSpPr/>
          <p:nvPr/>
        </p:nvSpPr>
        <p:spPr>
          <a:xfrm>
            <a:off x="1587675" y="2024675"/>
            <a:ext cx="1633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Content Personalization</a:t>
            </a:r>
            <a:endParaRPr b="1"/>
          </a:p>
        </p:txBody>
      </p:sp>
      <p:cxnSp>
        <p:nvCxnSpPr>
          <p:cNvPr id="234" name="Google Shape;234;p27"/>
          <p:cNvCxnSpPr>
            <a:stCxn id="232" idx="2"/>
            <a:endCxn id="233" idx="0"/>
          </p:cNvCxnSpPr>
          <p:nvPr/>
        </p:nvCxnSpPr>
        <p:spPr>
          <a:xfrm flipH="1">
            <a:off x="2404275" y="1793600"/>
            <a:ext cx="2045400" cy="231000"/>
          </a:xfrm>
          <a:prstGeom prst="straightConnector1">
            <a:avLst/>
          </a:prstGeom>
          <a:noFill/>
          <a:ln cap="flat" cmpd="sng" w="38100">
            <a:solidFill>
              <a:schemeClr val="dk2"/>
            </a:solidFill>
            <a:prstDash val="solid"/>
            <a:round/>
            <a:headEnd len="med" w="med" type="none"/>
            <a:tailEnd len="med" w="med" type="oval"/>
          </a:ln>
        </p:spPr>
      </p:cxnSp>
      <p:sp>
        <p:nvSpPr>
          <p:cNvPr id="235" name="Google Shape;235;p27"/>
          <p:cNvSpPr/>
          <p:nvPr/>
        </p:nvSpPr>
        <p:spPr>
          <a:xfrm>
            <a:off x="7440825" y="284190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Cookies</a:t>
            </a:r>
            <a:endParaRPr b="1"/>
          </a:p>
        </p:txBody>
      </p:sp>
      <p:sp>
        <p:nvSpPr>
          <p:cNvPr id="236" name="Google Shape;236;p27"/>
          <p:cNvSpPr/>
          <p:nvPr/>
        </p:nvSpPr>
        <p:spPr>
          <a:xfrm>
            <a:off x="839613" y="2741338"/>
            <a:ext cx="12399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Advertising</a:t>
            </a:r>
            <a:endParaRPr b="1"/>
          </a:p>
        </p:txBody>
      </p:sp>
      <p:cxnSp>
        <p:nvCxnSpPr>
          <p:cNvPr id="237" name="Google Shape;237;p27"/>
          <p:cNvCxnSpPr>
            <a:stCxn id="233" idx="2"/>
            <a:endCxn id="236" idx="0"/>
          </p:cNvCxnSpPr>
          <p:nvPr/>
        </p:nvCxnSpPr>
        <p:spPr>
          <a:xfrm flipH="1">
            <a:off x="1459575" y="2535875"/>
            <a:ext cx="944700" cy="205500"/>
          </a:xfrm>
          <a:prstGeom prst="straightConnector1">
            <a:avLst/>
          </a:prstGeom>
          <a:noFill/>
          <a:ln cap="flat" cmpd="sng" w="38100">
            <a:solidFill>
              <a:schemeClr val="dk2"/>
            </a:solidFill>
            <a:prstDash val="solid"/>
            <a:round/>
            <a:headEnd len="med" w="med" type="none"/>
            <a:tailEnd len="med" w="med" type="oval"/>
          </a:ln>
        </p:spPr>
      </p:cxnSp>
      <p:cxnSp>
        <p:nvCxnSpPr>
          <p:cNvPr id="238" name="Google Shape;238;p27"/>
          <p:cNvCxnSpPr>
            <a:stCxn id="233" idx="2"/>
            <a:endCxn id="235" idx="0"/>
          </p:cNvCxnSpPr>
          <p:nvPr/>
        </p:nvCxnSpPr>
        <p:spPr>
          <a:xfrm>
            <a:off x="2404275" y="2535875"/>
            <a:ext cx="5522400" cy="306000"/>
          </a:xfrm>
          <a:prstGeom prst="straightConnector1">
            <a:avLst/>
          </a:prstGeom>
          <a:noFill/>
          <a:ln cap="flat" cmpd="sng" w="38100">
            <a:solidFill>
              <a:schemeClr val="dk2"/>
            </a:solidFill>
            <a:prstDash val="solid"/>
            <a:round/>
            <a:headEnd len="med" w="med" type="none"/>
            <a:tailEnd len="med" w="med" type="oval"/>
          </a:ln>
        </p:spPr>
      </p:cxnSp>
      <p:sp>
        <p:nvSpPr>
          <p:cNvPr id="239" name="Google Shape;239;p27"/>
          <p:cNvSpPr/>
          <p:nvPr/>
        </p:nvSpPr>
        <p:spPr>
          <a:xfrm>
            <a:off x="8528338" y="3659150"/>
            <a:ext cx="484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All</a:t>
            </a:r>
            <a:endParaRPr b="1"/>
          </a:p>
        </p:txBody>
      </p:sp>
      <p:sp>
        <p:nvSpPr>
          <p:cNvPr id="240" name="Google Shape;240;p27"/>
          <p:cNvSpPr/>
          <p:nvPr/>
        </p:nvSpPr>
        <p:spPr>
          <a:xfrm>
            <a:off x="7778313" y="3659150"/>
            <a:ext cx="634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None</a:t>
            </a:r>
            <a:endParaRPr b="1"/>
          </a:p>
        </p:txBody>
      </p:sp>
      <p:sp>
        <p:nvSpPr>
          <p:cNvPr id="241" name="Google Shape;241;p27"/>
          <p:cNvSpPr/>
          <p:nvPr/>
        </p:nvSpPr>
        <p:spPr>
          <a:xfrm>
            <a:off x="6690800" y="3698488"/>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Essential</a:t>
            </a:r>
            <a:endParaRPr b="1"/>
          </a:p>
        </p:txBody>
      </p:sp>
      <p:cxnSp>
        <p:nvCxnSpPr>
          <p:cNvPr id="242" name="Google Shape;242;p27"/>
          <p:cNvCxnSpPr>
            <a:stCxn id="235" idx="2"/>
            <a:endCxn id="239" idx="0"/>
          </p:cNvCxnSpPr>
          <p:nvPr/>
        </p:nvCxnSpPr>
        <p:spPr>
          <a:xfrm>
            <a:off x="7926675" y="3353100"/>
            <a:ext cx="843900" cy="306000"/>
          </a:xfrm>
          <a:prstGeom prst="straightConnector1">
            <a:avLst/>
          </a:prstGeom>
          <a:noFill/>
          <a:ln cap="flat" cmpd="sng" w="38100">
            <a:solidFill>
              <a:schemeClr val="dk2"/>
            </a:solidFill>
            <a:prstDash val="solid"/>
            <a:round/>
            <a:headEnd len="med" w="med" type="none"/>
            <a:tailEnd len="med" w="med" type="none"/>
          </a:ln>
        </p:spPr>
      </p:cxnSp>
      <p:cxnSp>
        <p:nvCxnSpPr>
          <p:cNvPr id="243" name="Google Shape;243;p27"/>
          <p:cNvCxnSpPr>
            <a:stCxn id="235" idx="2"/>
            <a:endCxn id="240" idx="0"/>
          </p:cNvCxnSpPr>
          <p:nvPr/>
        </p:nvCxnSpPr>
        <p:spPr>
          <a:xfrm>
            <a:off x="7926675" y="3353100"/>
            <a:ext cx="168600" cy="306000"/>
          </a:xfrm>
          <a:prstGeom prst="straightConnector1">
            <a:avLst/>
          </a:prstGeom>
          <a:noFill/>
          <a:ln cap="flat" cmpd="sng" w="38100">
            <a:solidFill>
              <a:schemeClr val="dk2"/>
            </a:solidFill>
            <a:prstDash val="solid"/>
            <a:round/>
            <a:headEnd len="med" w="med" type="none"/>
            <a:tailEnd len="med" w="med" type="none"/>
          </a:ln>
        </p:spPr>
      </p:cxnSp>
      <p:cxnSp>
        <p:nvCxnSpPr>
          <p:cNvPr id="244" name="Google Shape;244;p27"/>
          <p:cNvCxnSpPr>
            <a:stCxn id="235" idx="2"/>
            <a:endCxn id="241" idx="0"/>
          </p:cNvCxnSpPr>
          <p:nvPr/>
        </p:nvCxnSpPr>
        <p:spPr>
          <a:xfrm flipH="1">
            <a:off x="7176675" y="3353100"/>
            <a:ext cx="750000" cy="345300"/>
          </a:xfrm>
          <a:prstGeom prst="straightConnector1">
            <a:avLst/>
          </a:prstGeom>
          <a:noFill/>
          <a:ln cap="flat" cmpd="sng" w="38100">
            <a:solidFill>
              <a:schemeClr val="dk2"/>
            </a:solidFill>
            <a:prstDash val="solid"/>
            <a:round/>
            <a:headEnd len="med" w="med" type="none"/>
            <a:tailEnd len="med" w="med" type="none"/>
          </a:ln>
        </p:spPr>
      </p:cxnSp>
      <p:sp>
        <p:nvSpPr>
          <p:cNvPr id="245" name="Google Shape;245;p27"/>
          <p:cNvSpPr/>
          <p:nvPr/>
        </p:nvSpPr>
        <p:spPr>
          <a:xfrm>
            <a:off x="2079500" y="41671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Targeted</a:t>
            </a:r>
            <a:endParaRPr b="1"/>
          </a:p>
        </p:txBody>
      </p:sp>
      <p:sp>
        <p:nvSpPr>
          <p:cNvPr id="246" name="Google Shape;246;p27"/>
          <p:cNvSpPr/>
          <p:nvPr/>
        </p:nvSpPr>
        <p:spPr>
          <a:xfrm>
            <a:off x="1367538" y="4167150"/>
            <a:ext cx="6342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None</a:t>
            </a:r>
            <a:endParaRPr b="1"/>
          </a:p>
        </p:txBody>
      </p:sp>
      <p:sp>
        <p:nvSpPr>
          <p:cNvPr id="247" name="Google Shape;247;p27"/>
          <p:cNvSpPr/>
          <p:nvPr/>
        </p:nvSpPr>
        <p:spPr>
          <a:xfrm>
            <a:off x="318100" y="4167150"/>
            <a:ext cx="9717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Standard</a:t>
            </a:r>
            <a:endParaRPr b="1"/>
          </a:p>
        </p:txBody>
      </p:sp>
      <p:cxnSp>
        <p:nvCxnSpPr>
          <p:cNvPr id="248" name="Google Shape;248;p27"/>
          <p:cNvCxnSpPr>
            <a:stCxn id="236" idx="2"/>
            <a:endCxn id="245" idx="0"/>
          </p:cNvCxnSpPr>
          <p:nvPr/>
        </p:nvCxnSpPr>
        <p:spPr>
          <a:xfrm>
            <a:off x="1459563" y="3252538"/>
            <a:ext cx="1105800" cy="914700"/>
          </a:xfrm>
          <a:prstGeom prst="straightConnector1">
            <a:avLst/>
          </a:prstGeom>
          <a:noFill/>
          <a:ln cap="flat" cmpd="sng" w="38100">
            <a:solidFill>
              <a:schemeClr val="dk2"/>
            </a:solidFill>
            <a:prstDash val="solid"/>
            <a:round/>
            <a:headEnd len="med" w="med" type="none"/>
            <a:tailEnd len="med" w="med" type="none"/>
          </a:ln>
        </p:spPr>
      </p:cxnSp>
      <p:cxnSp>
        <p:nvCxnSpPr>
          <p:cNvPr id="249" name="Google Shape;249;p27"/>
          <p:cNvCxnSpPr>
            <a:stCxn id="236" idx="2"/>
            <a:endCxn id="246" idx="0"/>
          </p:cNvCxnSpPr>
          <p:nvPr/>
        </p:nvCxnSpPr>
        <p:spPr>
          <a:xfrm>
            <a:off x="1459563" y="3252538"/>
            <a:ext cx="225000" cy="914700"/>
          </a:xfrm>
          <a:prstGeom prst="straightConnector1">
            <a:avLst/>
          </a:prstGeom>
          <a:noFill/>
          <a:ln cap="flat" cmpd="sng" w="38100">
            <a:solidFill>
              <a:schemeClr val="dk2"/>
            </a:solidFill>
            <a:prstDash val="solid"/>
            <a:round/>
            <a:headEnd len="med" w="med" type="none"/>
            <a:tailEnd len="med" w="med" type="none"/>
          </a:ln>
        </p:spPr>
      </p:cxnSp>
      <p:cxnSp>
        <p:nvCxnSpPr>
          <p:cNvPr id="250" name="Google Shape;250;p27"/>
          <p:cNvCxnSpPr>
            <a:stCxn id="236" idx="2"/>
            <a:endCxn id="247" idx="0"/>
          </p:cNvCxnSpPr>
          <p:nvPr/>
        </p:nvCxnSpPr>
        <p:spPr>
          <a:xfrm flipH="1">
            <a:off x="804063" y="3252538"/>
            <a:ext cx="655500" cy="914700"/>
          </a:xfrm>
          <a:prstGeom prst="straightConnector1">
            <a:avLst/>
          </a:prstGeom>
          <a:noFill/>
          <a:ln cap="flat" cmpd="sng" w="38100">
            <a:solidFill>
              <a:schemeClr val="dk2"/>
            </a:solidFill>
            <a:prstDash val="solid"/>
            <a:round/>
            <a:headEnd len="med" w="med" type="none"/>
            <a:tailEnd len="med" w="med" type="none"/>
          </a:ln>
        </p:spPr>
      </p:cxnSp>
      <p:sp>
        <p:nvSpPr>
          <p:cNvPr id="251" name="Google Shape;251;p27"/>
          <p:cNvSpPr/>
          <p:nvPr/>
        </p:nvSpPr>
        <p:spPr>
          <a:xfrm>
            <a:off x="5879575" y="1929800"/>
            <a:ext cx="3227100" cy="668400"/>
          </a:xfrm>
          <a:prstGeom prst="rect">
            <a:avLst/>
          </a:prstGeom>
          <a:solidFill>
            <a:schemeClr val="lt1"/>
          </a:solidFill>
          <a:ln cap="flat" cmpd="sng" w="9525">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Or:</a:t>
            </a:r>
            <a:r>
              <a:rPr lang="sv-SE"/>
              <a:t> Choose </a:t>
            </a:r>
            <a:r>
              <a:rPr b="1" lang="sv-SE"/>
              <a:t>at least</a:t>
            </a:r>
            <a:r>
              <a:rPr lang="sv-SE"/>
              <a:t> one</a:t>
            </a:r>
            <a:endParaRPr/>
          </a:p>
          <a:p>
            <a:pPr indent="0" lvl="0" marL="0" rtl="0" algn="l">
              <a:spcBef>
                <a:spcPts val="0"/>
              </a:spcBef>
              <a:spcAft>
                <a:spcPts val="0"/>
              </a:spcAft>
              <a:buNone/>
            </a:pPr>
            <a:r>
              <a:rPr lang="sv-SE" sz="1200">
                <a:solidFill>
                  <a:schemeClr val="dk1"/>
                </a:solidFill>
                <a:latin typeface="Consolas"/>
                <a:ea typeface="Consolas"/>
                <a:cs typeface="Consolas"/>
                <a:sym typeface="Consolas"/>
              </a:rPr>
              <a:t>((Essential ∨ None ∨ All) ⇔ Cookies)</a:t>
            </a:r>
            <a:r>
              <a:rPr lang="sv-SE" sz="1200"/>
              <a:t> </a:t>
            </a:r>
            <a:endParaRPr sz="1200"/>
          </a:p>
        </p:txBody>
      </p:sp>
      <p:sp>
        <p:nvSpPr>
          <p:cNvPr id="252" name="Google Shape;252;p27"/>
          <p:cNvSpPr/>
          <p:nvPr/>
        </p:nvSpPr>
        <p:spPr>
          <a:xfrm>
            <a:off x="6443000" y="2635350"/>
            <a:ext cx="2700900" cy="17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90750" y="2662625"/>
            <a:ext cx="2771700" cy="207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2557938" y="2793500"/>
            <a:ext cx="3034500" cy="1171200"/>
          </a:xfrm>
          <a:prstGeom prst="rect">
            <a:avLst/>
          </a:prstGeom>
          <a:solidFill>
            <a:schemeClr val="lt1"/>
          </a:solidFill>
          <a:ln cap="flat" cmpd="sng" w="9525">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Alternative</a:t>
            </a:r>
            <a:r>
              <a:rPr b="1" lang="sv-SE"/>
              <a:t>:</a:t>
            </a:r>
            <a:r>
              <a:rPr lang="sv-SE"/>
              <a:t> Choose </a:t>
            </a:r>
            <a:r>
              <a:rPr b="1" lang="sv-SE"/>
              <a:t>only </a:t>
            </a:r>
            <a:r>
              <a:rPr lang="sv-SE"/>
              <a:t>one</a:t>
            </a:r>
            <a:endParaRPr/>
          </a:p>
          <a:p>
            <a:pPr indent="0" lvl="0" marL="0" rtl="0" algn="l">
              <a:spcBef>
                <a:spcPts val="0"/>
              </a:spcBef>
              <a:spcAft>
                <a:spcPts val="0"/>
              </a:spcAft>
              <a:buNone/>
            </a:pPr>
            <a:r>
              <a:rPr lang="sv-SE" sz="1200">
                <a:solidFill>
                  <a:schemeClr val="dk1"/>
                </a:solidFill>
                <a:latin typeface="Consolas"/>
                <a:ea typeface="Consolas"/>
                <a:cs typeface="Consolas"/>
                <a:sym typeface="Consolas"/>
              </a:rPr>
              <a:t>((Standard ∨ None ∨ Targeted) ⇔ Advertising)</a:t>
            </a:r>
            <a:r>
              <a:rPr lang="sv-SE" sz="1200"/>
              <a:t> </a:t>
            </a:r>
            <a:r>
              <a:rPr lang="sv-SE" sz="1200">
                <a:solidFill>
                  <a:schemeClr val="dk1"/>
                </a:solidFill>
                <a:latin typeface="Consolas"/>
                <a:ea typeface="Consolas"/>
                <a:cs typeface="Consolas"/>
                <a:sym typeface="Consolas"/>
              </a:rPr>
              <a:t>∧ ￢(Standard ∧ None) ∧ ￢(Standard ∧ Targeted) ∧ ￢(Targeted ∧ None)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61" name="Google Shape;261;p2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Implementation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08333"/>
              </a:lnSpc>
              <a:spcBef>
                <a:spcPts val="0"/>
              </a:spcBef>
              <a:spcAft>
                <a:spcPts val="0"/>
              </a:spcAft>
              <a:buClr>
                <a:schemeClr val="dk1"/>
              </a:buClr>
              <a:buSzPts val="3600"/>
              <a:buFont typeface="Arial"/>
              <a:buNone/>
            </a:pPr>
            <a:r>
              <a:rPr lang="sv-SE">
                <a:latin typeface="Arial"/>
                <a:ea typeface="Arial"/>
                <a:cs typeface="Arial"/>
                <a:sym typeface="Arial"/>
              </a:rPr>
              <a:t>How to implement variability?</a:t>
            </a:r>
            <a:br>
              <a:rPr lang="sv-SE">
                <a:latin typeface="Arial"/>
                <a:ea typeface="Arial"/>
                <a:cs typeface="Arial"/>
                <a:sym typeface="Arial"/>
              </a:rPr>
            </a:br>
            <a:endParaRPr>
              <a:latin typeface="Arial"/>
              <a:ea typeface="Arial"/>
              <a:cs typeface="Arial"/>
              <a:sym typeface="Arial"/>
            </a:endParaRPr>
          </a:p>
        </p:txBody>
      </p:sp>
      <p:sp>
        <p:nvSpPr>
          <p:cNvPr id="267" name="Google Shape;267;p2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8" name="Google Shape;268;p29"/>
          <p:cNvSpPr/>
          <p:nvPr/>
        </p:nvSpPr>
        <p:spPr>
          <a:xfrm>
            <a:off x="4724101" y="1269066"/>
            <a:ext cx="520800" cy="449100"/>
          </a:xfrm>
          <a:prstGeom prst="down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9" name="Google Shape;269;p29"/>
          <p:cNvSpPr txBox="1"/>
          <p:nvPr/>
        </p:nvSpPr>
        <p:spPr>
          <a:xfrm rot="-5400000">
            <a:off x="842516" y="3641359"/>
            <a:ext cx="1242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sv-SE" sz="1050" u="none" cap="none" strike="noStrike">
                <a:solidFill>
                  <a:schemeClr val="dk1"/>
                </a:solidFill>
                <a:latin typeface="Arial"/>
                <a:ea typeface="Arial"/>
                <a:cs typeface="Arial"/>
                <a:sym typeface="Arial"/>
              </a:rPr>
              <a:t>Application Eng.</a:t>
            </a:r>
            <a:endParaRPr b="1" i="0" sz="1050" u="none" cap="none" strike="noStrike">
              <a:solidFill>
                <a:schemeClr val="dk1"/>
              </a:solidFill>
              <a:latin typeface="Arial"/>
              <a:ea typeface="Arial"/>
              <a:cs typeface="Arial"/>
              <a:sym typeface="Arial"/>
            </a:endParaRPr>
          </a:p>
        </p:txBody>
      </p:sp>
      <p:grpSp>
        <p:nvGrpSpPr>
          <p:cNvPr id="270" name="Google Shape;270;p29"/>
          <p:cNvGrpSpPr/>
          <p:nvPr/>
        </p:nvGrpSpPr>
        <p:grpSpPr>
          <a:xfrm>
            <a:off x="1813322" y="3163398"/>
            <a:ext cx="1220175" cy="1550616"/>
            <a:chOff x="893763" y="3571875"/>
            <a:chExt cx="1626900" cy="2067488"/>
          </a:xfrm>
        </p:grpSpPr>
        <p:pic>
          <p:nvPicPr>
            <p:cNvPr id="271" name="Google Shape;271;p29"/>
            <p:cNvPicPr preferRelativeResize="0"/>
            <p:nvPr/>
          </p:nvPicPr>
          <p:blipFill rotWithShape="1">
            <a:blip r:embed="rId3">
              <a:alphaModFix/>
            </a:blip>
            <a:srcRect b="0" l="0" r="0" t="0"/>
            <a:stretch/>
          </p:blipFill>
          <p:spPr>
            <a:xfrm>
              <a:off x="1109663" y="3571875"/>
              <a:ext cx="1409700" cy="1800225"/>
            </a:xfrm>
            <a:prstGeom prst="rect">
              <a:avLst/>
            </a:prstGeom>
            <a:noFill/>
            <a:ln>
              <a:noFill/>
            </a:ln>
          </p:spPr>
        </p:pic>
        <p:sp>
          <p:nvSpPr>
            <p:cNvPr id="272" name="Google Shape;272;p29"/>
            <p:cNvSpPr txBox="1"/>
            <p:nvPr/>
          </p:nvSpPr>
          <p:spPr>
            <a:xfrm>
              <a:off x="893763" y="5300663"/>
              <a:ext cx="1626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sv-SE" sz="1050" u="none" cap="none" strike="noStrike">
                  <a:solidFill>
                    <a:schemeClr val="dk1"/>
                  </a:solidFill>
                  <a:latin typeface="Arial"/>
                  <a:ea typeface="Arial"/>
                  <a:cs typeface="Arial"/>
                  <a:sym typeface="Arial"/>
                </a:rPr>
                <a:t>Feature selection</a:t>
              </a:r>
              <a:endParaRPr b="0" i="0" sz="1050" u="none" cap="none" strike="noStrike">
                <a:solidFill>
                  <a:schemeClr val="dk1"/>
                </a:solidFill>
                <a:latin typeface="Arial"/>
                <a:ea typeface="Arial"/>
                <a:cs typeface="Arial"/>
                <a:sym typeface="Arial"/>
              </a:endParaRPr>
            </a:p>
          </p:txBody>
        </p:sp>
      </p:grpSp>
      <p:sp>
        <p:nvSpPr>
          <p:cNvPr id="273" name="Google Shape;273;p29"/>
          <p:cNvSpPr txBox="1"/>
          <p:nvPr/>
        </p:nvSpPr>
        <p:spPr>
          <a:xfrm rot="-5400000">
            <a:off x="959976" y="2113817"/>
            <a:ext cx="10053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sv-SE" sz="1050" u="none" cap="none" strike="noStrike">
                <a:solidFill>
                  <a:schemeClr val="dk1"/>
                </a:solidFill>
                <a:latin typeface="Arial"/>
                <a:ea typeface="Arial"/>
                <a:cs typeface="Arial"/>
                <a:sym typeface="Arial"/>
              </a:rPr>
              <a:t>Domain Eng.</a:t>
            </a:r>
            <a:endParaRPr b="1" i="0" sz="1050" u="none" cap="none" strike="noStrike">
              <a:solidFill>
                <a:schemeClr val="dk1"/>
              </a:solidFill>
              <a:latin typeface="Arial"/>
              <a:ea typeface="Arial"/>
              <a:cs typeface="Arial"/>
              <a:sym typeface="Arial"/>
            </a:endParaRPr>
          </a:p>
        </p:txBody>
      </p:sp>
      <p:grpSp>
        <p:nvGrpSpPr>
          <p:cNvPr id="274" name="Google Shape;274;p29"/>
          <p:cNvGrpSpPr/>
          <p:nvPr/>
        </p:nvGrpSpPr>
        <p:grpSpPr>
          <a:xfrm>
            <a:off x="1672829" y="1651305"/>
            <a:ext cx="1620440" cy="1117997"/>
            <a:chOff x="706438" y="1555750"/>
            <a:chExt cx="2160587" cy="1490663"/>
          </a:xfrm>
        </p:grpSpPr>
        <p:pic>
          <p:nvPicPr>
            <p:cNvPr id="275" name="Google Shape;275;p29"/>
            <p:cNvPicPr preferRelativeResize="0"/>
            <p:nvPr/>
          </p:nvPicPr>
          <p:blipFill rotWithShape="1">
            <a:blip r:embed="rId4">
              <a:alphaModFix/>
            </a:blip>
            <a:srcRect b="0" l="0" r="0" t="0"/>
            <a:stretch/>
          </p:blipFill>
          <p:spPr>
            <a:xfrm>
              <a:off x="706438" y="1771650"/>
              <a:ext cx="2160587" cy="1274763"/>
            </a:xfrm>
            <a:prstGeom prst="rect">
              <a:avLst/>
            </a:prstGeom>
            <a:noFill/>
            <a:ln>
              <a:noFill/>
            </a:ln>
          </p:spPr>
        </p:pic>
        <p:sp>
          <p:nvSpPr>
            <p:cNvPr id="276" name="Google Shape;276;p29"/>
            <p:cNvSpPr txBox="1"/>
            <p:nvPr/>
          </p:nvSpPr>
          <p:spPr>
            <a:xfrm>
              <a:off x="1027539" y="1555750"/>
              <a:ext cx="1406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sv-SE" sz="1050" u="none" cap="none" strike="noStrike">
                  <a:solidFill>
                    <a:schemeClr val="dk1"/>
                  </a:solidFill>
                  <a:latin typeface="Arial"/>
                  <a:ea typeface="Arial"/>
                  <a:cs typeface="Arial"/>
                  <a:sym typeface="Arial"/>
                </a:rPr>
                <a:t>Feature model</a:t>
              </a:r>
              <a:endParaRPr b="0" i="0" sz="1050" u="none" cap="none" strike="noStrike">
                <a:solidFill>
                  <a:schemeClr val="dk1"/>
                </a:solidFill>
                <a:latin typeface="Arial"/>
                <a:ea typeface="Arial"/>
                <a:cs typeface="Arial"/>
                <a:sym typeface="Arial"/>
              </a:endParaRPr>
            </a:p>
          </p:txBody>
        </p:sp>
      </p:grpSp>
      <p:grpSp>
        <p:nvGrpSpPr>
          <p:cNvPr id="277" name="Google Shape;277;p29"/>
          <p:cNvGrpSpPr/>
          <p:nvPr/>
        </p:nvGrpSpPr>
        <p:grpSpPr>
          <a:xfrm>
            <a:off x="4350544" y="1651304"/>
            <a:ext cx="2506538" cy="1268016"/>
            <a:chOff x="4276725" y="1555750"/>
            <a:chExt cx="3342050" cy="1690688"/>
          </a:xfrm>
        </p:grpSpPr>
        <p:pic>
          <p:nvPicPr>
            <p:cNvPr descr="MCj02380420000[1]" id="278" name="Google Shape;278;p29"/>
            <p:cNvPicPr preferRelativeResize="0"/>
            <p:nvPr/>
          </p:nvPicPr>
          <p:blipFill rotWithShape="1">
            <a:blip r:embed="rId5">
              <a:alphaModFix/>
            </a:blip>
            <a:srcRect b="0" l="0" r="0" t="0"/>
            <a:stretch/>
          </p:blipFill>
          <p:spPr>
            <a:xfrm>
              <a:off x="4276725" y="1627188"/>
              <a:ext cx="1736725" cy="1619250"/>
            </a:xfrm>
            <a:prstGeom prst="rect">
              <a:avLst/>
            </a:prstGeom>
            <a:noFill/>
            <a:ln>
              <a:noFill/>
            </a:ln>
          </p:spPr>
        </p:pic>
        <p:sp>
          <p:nvSpPr>
            <p:cNvPr id="279" name="Google Shape;279;p29"/>
            <p:cNvSpPr txBox="1"/>
            <p:nvPr/>
          </p:nvSpPr>
          <p:spPr>
            <a:xfrm>
              <a:off x="6149975" y="1555750"/>
              <a:ext cx="14688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sv-SE" sz="1050" u="none" cap="none" strike="noStrike">
                  <a:solidFill>
                    <a:schemeClr val="dk1"/>
                  </a:solidFill>
                  <a:latin typeface="Arial"/>
                  <a:ea typeface="Arial"/>
                  <a:cs typeface="Arial"/>
                  <a:sym typeface="Arial"/>
                </a:rPr>
                <a:t>Reusable</a:t>
              </a:r>
              <a:br>
                <a:rPr b="0" i="0" lang="sv-SE" sz="1050" u="none" cap="none" strike="noStrike">
                  <a:solidFill>
                    <a:schemeClr val="dk1"/>
                  </a:solidFill>
                  <a:latin typeface="Arial"/>
                  <a:ea typeface="Arial"/>
                  <a:cs typeface="Arial"/>
                  <a:sym typeface="Arial"/>
                </a:rPr>
              </a:br>
              <a:r>
                <a:rPr b="0" i="0" lang="sv-SE" sz="1050" u="none" cap="none" strike="noStrike">
                  <a:solidFill>
                    <a:schemeClr val="dk1"/>
                  </a:solidFill>
                  <a:latin typeface="Arial"/>
                  <a:ea typeface="Arial"/>
                  <a:cs typeface="Arial"/>
                  <a:sym typeface="Arial"/>
                </a:rPr>
                <a:t>implementation</a:t>
              </a:r>
              <a:br>
                <a:rPr b="0" i="0" lang="sv-SE" sz="1050" u="none" cap="none" strike="noStrike">
                  <a:solidFill>
                    <a:schemeClr val="dk1"/>
                  </a:solidFill>
                  <a:latin typeface="Arial"/>
                  <a:ea typeface="Arial"/>
                  <a:cs typeface="Arial"/>
                  <a:sym typeface="Arial"/>
                </a:rPr>
              </a:br>
              <a:r>
                <a:rPr b="0" i="0" lang="sv-SE" sz="1050" u="none" cap="none" strike="noStrike">
                  <a:solidFill>
                    <a:schemeClr val="dk1"/>
                  </a:solidFill>
                  <a:latin typeface="Arial"/>
                  <a:ea typeface="Arial"/>
                  <a:cs typeface="Arial"/>
                  <a:sym typeface="Arial"/>
                </a:rPr>
                <a:t>artifacts</a:t>
              </a:r>
              <a:endParaRPr b="0" i="0" sz="1050" u="none" cap="none" strike="noStrike">
                <a:solidFill>
                  <a:schemeClr val="dk1"/>
                </a:solidFill>
                <a:latin typeface="Arial"/>
                <a:ea typeface="Arial"/>
                <a:cs typeface="Arial"/>
                <a:sym typeface="Arial"/>
              </a:endParaRPr>
            </a:p>
          </p:txBody>
        </p:sp>
      </p:grpSp>
      <p:grpSp>
        <p:nvGrpSpPr>
          <p:cNvPr id="280" name="Google Shape;280;p29"/>
          <p:cNvGrpSpPr/>
          <p:nvPr/>
        </p:nvGrpSpPr>
        <p:grpSpPr>
          <a:xfrm>
            <a:off x="4405311" y="3271745"/>
            <a:ext cx="1158478" cy="1442269"/>
            <a:chOff x="4349750" y="3716338"/>
            <a:chExt cx="1544638" cy="1923025"/>
          </a:xfrm>
        </p:grpSpPr>
        <p:pic>
          <p:nvPicPr>
            <p:cNvPr descr="MCj04326140000[1]" id="281" name="Google Shape;281;p29"/>
            <p:cNvPicPr preferRelativeResize="0"/>
            <p:nvPr/>
          </p:nvPicPr>
          <p:blipFill rotWithShape="1">
            <a:blip r:embed="rId6">
              <a:alphaModFix/>
            </a:blip>
            <a:srcRect b="0" l="0" r="0" t="0"/>
            <a:stretch/>
          </p:blipFill>
          <p:spPr>
            <a:xfrm>
              <a:off x="4349750" y="3716338"/>
              <a:ext cx="1544638" cy="1544637"/>
            </a:xfrm>
            <a:prstGeom prst="rect">
              <a:avLst/>
            </a:prstGeom>
            <a:noFill/>
            <a:ln>
              <a:noFill/>
            </a:ln>
          </p:spPr>
        </p:pic>
        <p:sp>
          <p:nvSpPr>
            <p:cNvPr id="282" name="Google Shape;282;p29"/>
            <p:cNvSpPr txBox="1"/>
            <p:nvPr/>
          </p:nvSpPr>
          <p:spPr>
            <a:xfrm>
              <a:off x="4421189" y="5300663"/>
              <a:ext cx="1056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sv-SE" sz="1050" u="none" cap="none" strike="noStrike">
                  <a:solidFill>
                    <a:schemeClr val="dk1"/>
                  </a:solidFill>
                  <a:latin typeface="Arial"/>
                  <a:ea typeface="Arial"/>
                  <a:cs typeface="Arial"/>
                  <a:sym typeface="Arial"/>
                </a:rPr>
                <a:t>Generator</a:t>
              </a:r>
              <a:endParaRPr b="0" i="0" sz="1050" u="none" cap="none" strike="noStrike">
                <a:solidFill>
                  <a:schemeClr val="dk1"/>
                </a:solidFill>
                <a:latin typeface="Arial"/>
                <a:ea typeface="Arial"/>
                <a:cs typeface="Arial"/>
                <a:sym typeface="Arial"/>
              </a:endParaRPr>
            </a:p>
          </p:txBody>
        </p:sp>
      </p:grpSp>
      <p:grpSp>
        <p:nvGrpSpPr>
          <p:cNvPr id="283" name="Google Shape;283;p29"/>
          <p:cNvGrpSpPr/>
          <p:nvPr/>
        </p:nvGrpSpPr>
        <p:grpSpPr>
          <a:xfrm>
            <a:off x="6552254" y="3433670"/>
            <a:ext cx="1201096" cy="1289869"/>
            <a:chOff x="7212339" y="3932238"/>
            <a:chExt cx="1601461" cy="1719825"/>
          </a:xfrm>
        </p:grpSpPr>
        <p:pic>
          <p:nvPicPr>
            <p:cNvPr id="284" name="Google Shape;284;p29"/>
            <p:cNvPicPr preferRelativeResize="0"/>
            <p:nvPr/>
          </p:nvPicPr>
          <p:blipFill rotWithShape="1">
            <a:blip r:embed="rId7">
              <a:alphaModFix/>
            </a:blip>
            <a:srcRect b="0" l="0" r="0" t="0"/>
            <a:stretch/>
          </p:blipFill>
          <p:spPr>
            <a:xfrm>
              <a:off x="7229475" y="3932238"/>
              <a:ext cx="1584325" cy="1187450"/>
            </a:xfrm>
            <a:prstGeom prst="rect">
              <a:avLst/>
            </a:prstGeom>
            <a:noFill/>
            <a:ln>
              <a:noFill/>
            </a:ln>
          </p:spPr>
        </p:pic>
        <p:sp>
          <p:nvSpPr>
            <p:cNvPr id="285" name="Google Shape;285;p29"/>
            <p:cNvSpPr txBox="1"/>
            <p:nvPr/>
          </p:nvSpPr>
          <p:spPr>
            <a:xfrm>
              <a:off x="7212339" y="5313363"/>
              <a:ext cx="1357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sv-SE" sz="1050" u="none" cap="none" strike="noStrike">
                  <a:solidFill>
                    <a:schemeClr val="dk1"/>
                  </a:solidFill>
                  <a:latin typeface="Arial"/>
                  <a:ea typeface="Arial"/>
                  <a:cs typeface="Arial"/>
                  <a:sym typeface="Arial"/>
                </a:rPr>
                <a:t>Final program</a:t>
              </a:r>
              <a:endParaRPr b="0" i="0" sz="1050" u="none" cap="none" strike="noStrike">
                <a:solidFill>
                  <a:schemeClr val="dk1"/>
                </a:solidFill>
                <a:latin typeface="Arial"/>
                <a:ea typeface="Arial"/>
                <a:cs typeface="Arial"/>
                <a:sym typeface="Arial"/>
              </a:endParaRPr>
            </a:p>
          </p:txBody>
        </p:sp>
      </p:grpSp>
      <p:cxnSp>
        <p:nvCxnSpPr>
          <p:cNvPr id="286" name="Google Shape;286;p29"/>
          <p:cNvCxnSpPr/>
          <p:nvPr/>
        </p:nvCxnSpPr>
        <p:spPr>
          <a:xfrm>
            <a:off x="3325416" y="3865867"/>
            <a:ext cx="971700" cy="0"/>
          </a:xfrm>
          <a:prstGeom prst="straightConnector1">
            <a:avLst/>
          </a:prstGeom>
          <a:noFill/>
          <a:ln cap="flat" cmpd="sng" w="76200">
            <a:solidFill>
              <a:schemeClr val="dk1"/>
            </a:solidFill>
            <a:prstDash val="solid"/>
            <a:round/>
            <a:headEnd len="med" w="med" type="none"/>
            <a:tailEnd len="med" w="med" type="triangle"/>
          </a:ln>
        </p:spPr>
      </p:cxnSp>
      <p:cxnSp>
        <p:nvCxnSpPr>
          <p:cNvPr id="287" name="Google Shape;287;p29"/>
          <p:cNvCxnSpPr/>
          <p:nvPr/>
        </p:nvCxnSpPr>
        <p:spPr>
          <a:xfrm>
            <a:off x="4891088" y="2947895"/>
            <a:ext cx="0" cy="324000"/>
          </a:xfrm>
          <a:prstGeom prst="straightConnector1">
            <a:avLst/>
          </a:prstGeom>
          <a:noFill/>
          <a:ln cap="flat" cmpd="sng" w="76200">
            <a:solidFill>
              <a:schemeClr val="dk1"/>
            </a:solidFill>
            <a:prstDash val="solid"/>
            <a:round/>
            <a:headEnd len="med" w="med" type="none"/>
            <a:tailEnd len="med" w="med" type="triangle"/>
          </a:ln>
        </p:spPr>
      </p:cxnSp>
      <p:cxnSp>
        <p:nvCxnSpPr>
          <p:cNvPr id="288" name="Google Shape;288;p29"/>
          <p:cNvCxnSpPr/>
          <p:nvPr/>
        </p:nvCxnSpPr>
        <p:spPr>
          <a:xfrm>
            <a:off x="5647135" y="3865867"/>
            <a:ext cx="702600" cy="0"/>
          </a:xfrm>
          <a:prstGeom prst="straightConnector1">
            <a:avLst/>
          </a:prstGeom>
          <a:noFill/>
          <a:ln cap="flat" cmpd="sng" w="76200">
            <a:solidFill>
              <a:schemeClr val="dk1"/>
            </a:solidFill>
            <a:prstDash val="solid"/>
            <a:round/>
            <a:headEnd len="med" w="med" type="none"/>
            <a:tailEnd len="med" w="med" type="triangle"/>
          </a:ln>
        </p:spPr>
      </p:cxnSp>
      <p:cxnSp>
        <p:nvCxnSpPr>
          <p:cNvPr id="289" name="Google Shape;289;p29"/>
          <p:cNvCxnSpPr/>
          <p:nvPr/>
        </p:nvCxnSpPr>
        <p:spPr>
          <a:xfrm>
            <a:off x="2514600" y="2731202"/>
            <a:ext cx="0" cy="324000"/>
          </a:xfrm>
          <a:prstGeom prst="straightConnector1">
            <a:avLst/>
          </a:prstGeom>
          <a:noFill/>
          <a:ln cap="flat" cmpd="sng" w="28575">
            <a:solidFill>
              <a:schemeClr val="dk1"/>
            </a:solidFill>
            <a:prstDash val="solid"/>
            <a:round/>
            <a:headEnd len="med" w="med" type="none"/>
            <a:tailEnd len="med" w="med" type="triangle"/>
          </a:ln>
        </p:spPr>
      </p:cxnSp>
      <p:cxnSp>
        <p:nvCxnSpPr>
          <p:cNvPr id="290" name="Google Shape;290;p29"/>
          <p:cNvCxnSpPr/>
          <p:nvPr/>
        </p:nvCxnSpPr>
        <p:spPr>
          <a:xfrm>
            <a:off x="3432573" y="2245427"/>
            <a:ext cx="7026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7" name="Google Shape;297;p30"/>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Annotation-Based Representation</a:t>
            </a:r>
            <a:endParaRPr/>
          </a:p>
        </p:txBody>
      </p:sp>
      <p:sp>
        <p:nvSpPr>
          <p:cNvPr id="298" name="Google Shape;298;p30"/>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Code in common code base.</a:t>
            </a:r>
            <a:endParaRPr/>
          </a:p>
          <a:p>
            <a:pPr indent="-393700" lvl="0" marL="457200" rtl="0" algn="l">
              <a:lnSpc>
                <a:spcPct val="90000"/>
              </a:lnSpc>
              <a:spcBef>
                <a:spcPts val="1000"/>
              </a:spcBef>
              <a:spcAft>
                <a:spcPts val="0"/>
              </a:spcAft>
              <a:buSzPts val="2600"/>
              <a:buChar char="•"/>
            </a:pPr>
            <a:r>
              <a:rPr lang="sv-SE"/>
              <a:t>Code related to a feature is marked.</a:t>
            </a:r>
            <a:endParaRPr/>
          </a:p>
          <a:p>
            <a:pPr indent="-368300" lvl="1" marL="914400" rtl="0" algn="l">
              <a:lnSpc>
                <a:spcPct val="90000"/>
              </a:lnSpc>
              <a:spcBef>
                <a:spcPts val="500"/>
              </a:spcBef>
              <a:spcAft>
                <a:spcPts val="0"/>
              </a:spcAft>
              <a:buSzPts val="2200"/>
              <a:buChar char="•"/>
            </a:pPr>
            <a:r>
              <a:rPr lang="sv-SE"/>
              <a:t>Preprocessor annotations, if-statements.</a:t>
            </a:r>
            <a:endParaRPr/>
          </a:p>
          <a:p>
            <a:pPr indent="-393700" lvl="0" marL="457200" rtl="0" algn="l">
              <a:lnSpc>
                <a:spcPct val="90000"/>
              </a:lnSpc>
              <a:spcBef>
                <a:spcPts val="1000"/>
              </a:spcBef>
              <a:spcAft>
                <a:spcPts val="0"/>
              </a:spcAft>
              <a:buSzPts val="2600"/>
              <a:buChar char="•"/>
            </a:pPr>
            <a:r>
              <a:rPr lang="sv-SE"/>
              <a:t>Code belonging to deselected features:</a:t>
            </a:r>
            <a:endParaRPr/>
          </a:p>
          <a:p>
            <a:pPr indent="-368300" lvl="1" marL="914400" rtl="0" algn="l">
              <a:lnSpc>
                <a:spcPct val="90000"/>
              </a:lnSpc>
              <a:spcBef>
                <a:spcPts val="500"/>
              </a:spcBef>
              <a:spcAft>
                <a:spcPts val="0"/>
              </a:spcAft>
              <a:buSzPts val="2200"/>
              <a:buChar char="•"/>
            </a:pPr>
            <a:r>
              <a:rPr lang="sv-SE"/>
              <a:t>ignored (load-time, run-time)</a:t>
            </a:r>
            <a:endParaRPr/>
          </a:p>
          <a:p>
            <a:pPr indent="-368300" lvl="1" marL="914400" rtl="0" algn="l">
              <a:lnSpc>
                <a:spcPct val="90000"/>
              </a:lnSpc>
              <a:spcBef>
                <a:spcPts val="500"/>
              </a:spcBef>
              <a:spcAft>
                <a:spcPts val="0"/>
              </a:spcAft>
              <a:buSzPts val="2200"/>
              <a:buChar char="•"/>
            </a:pPr>
            <a:r>
              <a:rPr lang="sv-SE"/>
              <a:t>removed (compile-time).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5" name="Google Shape;305;p31"/>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Composition-based Representation</a:t>
            </a:r>
            <a:endParaRPr/>
          </a:p>
        </p:txBody>
      </p:sp>
      <p:sp>
        <p:nvSpPr>
          <p:cNvPr id="306" name="Google Shape;306;p31"/>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Feature code in dedicated location.</a:t>
            </a:r>
            <a:endParaRPr/>
          </a:p>
          <a:p>
            <a:pPr indent="-368300" lvl="1" marL="914400" rtl="0" algn="l">
              <a:lnSpc>
                <a:spcPct val="90000"/>
              </a:lnSpc>
              <a:spcBef>
                <a:spcPts val="500"/>
              </a:spcBef>
              <a:spcAft>
                <a:spcPts val="0"/>
              </a:spcAft>
              <a:buSzPts val="2200"/>
              <a:buChar char="•"/>
            </a:pPr>
            <a:r>
              <a:rPr lang="sv-SE"/>
              <a:t>Class, file, package, service</a:t>
            </a:r>
            <a:endParaRPr/>
          </a:p>
          <a:p>
            <a:pPr indent="-393700" lvl="0" marL="457200" rtl="0" algn="l">
              <a:lnSpc>
                <a:spcPct val="90000"/>
              </a:lnSpc>
              <a:spcBef>
                <a:spcPts val="1000"/>
              </a:spcBef>
              <a:spcAft>
                <a:spcPts val="0"/>
              </a:spcAft>
              <a:buSzPts val="2600"/>
              <a:buChar char="•"/>
            </a:pPr>
            <a:r>
              <a:rPr lang="sv-SE"/>
              <a:t>Selected units combined to form product.</a:t>
            </a:r>
            <a:endParaRPr/>
          </a:p>
          <a:p>
            <a:pPr indent="-393700" lvl="0" marL="457200" rtl="0" algn="l">
              <a:lnSpc>
                <a:spcPct val="90000"/>
              </a:lnSpc>
              <a:spcBef>
                <a:spcPts val="1000"/>
              </a:spcBef>
              <a:spcAft>
                <a:spcPts val="0"/>
              </a:spcAft>
              <a:buSzPts val="2600"/>
              <a:buChar char="•"/>
            </a:pPr>
            <a:r>
              <a:rPr lang="sv-SE"/>
              <a:t>Requires clear mapping between features and units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3" name="Google Shape;313;p32"/>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Variability with Preprocessors</a:t>
            </a:r>
            <a:endParaRPr/>
          </a:p>
        </p:txBody>
      </p:sp>
      <p:sp>
        <p:nvSpPr>
          <p:cNvPr id="314" name="Google Shape;314;p32"/>
          <p:cNvSpPr txBox="1"/>
          <p:nvPr>
            <p:ph idx="1" type="body"/>
          </p:nvPr>
        </p:nvSpPr>
        <p:spPr>
          <a:xfrm>
            <a:off x="468900" y="1282400"/>
            <a:ext cx="5667300" cy="34803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500"/>
              </a:spcBef>
              <a:spcAft>
                <a:spcPts val="0"/>
              </a:spcAft>
              <a:buSzPts val="2200"/>
              <a:buChar char="•"/>
            </a:pPr>
            <a:r>
              <a:rPr lang="sv-SE"/>
              <a:t>Selectively include or exclude code before </a:t>
            </a:r>
            <a:r>
              <a:rPr lang="sv-SE"/>
              <a:t>compilation</a:t>
            </a:r>
            <a:endParaRPr/>
          </a:p>
          <a:p>
            <a:pPr indent="-393700" lvl="0" marL="457200" rtl="0" algn="l">
              <a:lnSpc>
                <a:spcPct val="90000"/>
              </a:lnSpc>
              <a:spcBef>
                <a:spcPts val="1000"/>
              </a:spcBef>
              <a:spcAft>
                <a:spcPts val="0"/>
              </a:spcAft>
              <a:buSzPts val="2600"/>
              <a:buChar char="•"/>
            </a:pPr>
            <a:r>
              <a:rPr lang="sv-SE"/>
              <a:t>Developer wraps conditional code with preprocessor directives</a:t>
            </a:r>
            <a:endParaRPr/>
          </a:p>
          <a:p>
            <a:pPr indent="-393700" lvl="0" marL="457200" rtl="0" algn="l">
              <a:lnSpc>
                <a:spcPct val="90000"/>
              </a:lnSpc>
              <a:spcBef>
                <a:spcPts val="1000"/>
              </a:spcBef>
              <a:spcAft>
                <a:spcPts val="0"/>
              </a:spcAft>
              <a:buSzPts val="2600"/>
              <a:buChar char="•"/>
            </a:pPr>
            <a:r>
              <a:rPr lang="sv-SE"/>
              <a:t>Preprocessor removes deselected code before compilation</a:t>
            </a:r>
            <a:endParaRPr/>
          </a:p>
          <a:p>
            <a:pPr indent="-393700" lvl="0" marL="457200" rtl="0" algn="l">
              <a:lnSpc>
                <a:spcPct val="90000"/>
              </a:lnSpc>
              <a:spcBef>
                <a:spcPts val="1000"/>
              </a:spcBef>
              <a:spcAft>
                <a:spcPts val="0"/>
              </a:spcAft>
              <a:buSzPts val="2600"/>
              <a:buChar char="•"/>
            </a:pPr>
            <a:r>
              <a:rPr lang="sv-SE"/>
              <a:t>Exist for many languages, most famous: cpp (for C, C++)</a:t>
            </a:r>
            <a:endParaRPr/>
          </a:p>
        </p:txBody>
      </p:sp>
      <p:pic>
        <p:nvPicPr>
          <p:cNvPr id="315" name="Google Shape;315;p32"/>
          <p:cNvPicPr preferRelativeResize="0"/>
          <p:nvPr/>
        </p:nvPicPr>
        <p:blipFill rotWithShape="1">
          <a:blip r:embed="rId3">
            <a:alphaModFix/>
          </a:blip>
          <a:srcRect b="0" l="0" r="0" t="0"/>
          <a:stretch/>
        </p:blipFill>
        <p:spPr>
          <a:xfrm>
            <a:off x="6082400" y="1196425"/>
            <a:ext cx="2967800" cy="3212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33"/>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Variability with Build Scripts</a:t>
            </a:r>
            <a:endParaRPr/>
          </a:p>
        </p:txBody>
      </p:sp>
      <p:pic>
        <p:nvPicPr>
          <p:cNvPr id="323" name="Google Shape;323;p33"/>
          <p:cNvPicPr preferRelativeResize="0"/>
          <p:nvPr/>
        </p:nvPicPr>
        <p:blipFill rotWithShape="1">
          <a:blip r:embed="rId3">
            <a:alphaModFix/>
          </a:blip>
          <a:srcRect b="0" l="0" r="0" t="0"/>
          <a:stretch/>
        </p:blipFill>
        <p:spPr>
          <a:xfrm>
            <a:off x="3203038" y="1389750"/>
            <a:ext cx="5838825" cy="2514600"/>
          </a:xfrm>
          <a:prstGeom prst="rect">
            <a:avLst/>
          </a:prstGeom>
          <a:noFill/>
          <a:ln>
            <a:noFill/>
          </a:ln>
        </p:spPr>
      </p:pic>
      <p:sp>
        <p:nvSpPr>
          <p:cNvPr id="324" name="Google Shape;324;p33"/>
          <p:cNvSpPr txBox="1"/>
          <p:nvPr>
            <p:ph idx="1" type="body"/>
          </p:nvPr>
        </p:nvSpPr>
        <p:spPr>
          <a:xfrm>
            <a:off x="468900" y="1282400"/>
            <a:ext cx="5718300" cy="34803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1000"/>
              </a:spcBef>
              <a:spcAft>
                <a:spcPts val="0"/>
              </a:spcAft>
              <a:buSzPts val="2200"/>
              <a:buChar char="•"/>
            </a:pPr>
            <a:r>
              <a:rPr lang="sv-SE" sz="2200"/>
              <a:t>Compiles code </a:t>
            </a:r>
            <a:br>
              <a:rPr lang="sv-SE" sz="2200"/>
            </a:br>
            <a:r>
              <a:rPr lang="sv-SE" sz="2200"/>
              <a:t>conditionally </a:t>
            </a:r>
            <a:br>
              <a:rPr lang="sv-SE" sz="2200"/>
            </a:br>
            <a:r>
              <a:rPr lang="sv-SE" sz="2200"/>
              <a:t>depending on </a:t>
            </a:r>
            <a:br>
              <a:rPr lang="sv-SE" sz="2200"/>
            </a:br>
            <a:r>
              <a:rPr lang="sv-SE" sz="2200"/>
              <a:t>features selected.</a:t>
            </a:r>
            <a:endParaRPr sz="2200"/>
          </a:p>
          <a:p>
            <a:pPr indent="-355600" lvl="1" marL="914400" rtl="0" algn="l">
              <a:lnSpc>
                <a:spcPct val="90000"/>
              </a:lnSpc>
              <a:spcBef>
                <a:spcPts val="500"/>
              </a:spcBef>
              <a:spcAft>
                <a:spcPts val="0"/>
              </a:spcAft>
              <a:buSzPts val="2000"/>
              <a:buChar char="•"/>
            </a:pPr>
            <a:r>
              <a:rPr lang="sv-SE" sz="2000"/>
              <a:t>Feature selection read from file or inferred from environment (language, location, software).</a:t>
            </a:r>
            <a:endParaRPr sz="2000"/>
          </a:p>
          <a:p>
            <a:pPr indent="-355600" lvl="1" marL="914400" rtl="0" algn="l">
              <a:lnSpc>
                <a:spcPct val="90000"/>
              </a:lnSpc>
              <a:spcBef>
                <a:spcPts val="500"/>
              </a:spcBef>
              <a:spcAft>
                <a:spcPts val="0"/>
              </a:spcAft>
              <a:buSzPts val="2000"/>
              <a:buChar char="•"/>
            </a:pPr>
            <a:r>
              <a:rPr lang="sv-SE" sz="2000"/>
              <a:t>Features can control how files compiled.</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3" name="Google Shape;93;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600"/>
              <a:t>SE Principles for Complex Systems</a:t>
            </a:r>
            <a:endParaRPr sz="2600"/>
          </a:p>
        </p:txBody>
      </p:sp>
      <p:pic>
        <p:nvPicPr>
          <p:cNvPr id="94" name="Google Shape;94;p16"/>
          <p:cNvPicPr preferRelativeResize="0"/>
          <p:nvPr/>
        </p:nvPicPr>
        <p:blipFill>
          <a:blip r:embed="rId3">
            <a:alphaModFix/>
          </a:blip>
          <a:stretch>
            <a:fillRect/>
          </a:stretch>
        </p:blipFill>
        <p:spPr>
          <a:xfrm>
            <a:off x="2089050" y="1282403"/>
            <a:ext cx="4965904" cy="35562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1" name="Google Shape;331;p3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Variability with Parameters</a:t>
            </a:r>
            <a:endParaRPr/>
          </a:p>
        </p:txBody>
      </p:sp>
      <p:sp>
        <p:nvSpPr>
          <p:cNvPr id="332" name="Google Shape;332;p3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Use conditional statements to alter control flow based on features selected.</a:t>
            </a:r>
            <a:endParaRPr/>
          </a:p>
          <a:p>
            <a:pPr indent="-393700" lvl="0" marL="457200" rtl="0" algn="l">
              <a:lnSpc>
                <a:spcPct val="90000"/>
              </a:lnSpc>
              <a:spcBef>
                <a:spcPts val="1000"/>
              </a:spcBef>
              <a:spcAft>
                <a:spcPts val="0"/>
              </a:spcAft>
              <a:buSzPts val="2600"/>
              <a:buChar char="•"/>
            </a:pPr>
            <a:r>
              <a:rPr lang="sv-SE"/>
              <a:t>Boolean variable based on feature, set globally or passed directly to methods:</a:t>
            </a:r>
            <a:endParaRPr/>
          </a:p>
          <a:p>
            <a:pPr indent="-368300" lvl="1" marL="914400" rtl="0" algn="l">
              <a:lnSpc>
                <a:spcPct val="90000"/>
              </a:lnSpc>
              <a:spcBef>
                <a:spcPts val="500"/>
              </a:spcBef>
              <a:spcAft>
                <a:spcPts val="0"/>
              </a:spcAft>
              <a:buSzPts val="2200"/>
              <a:buChar char="•"/>
            </a:pPr>
            <a:r>
              <a:rPr lang="sv-SE"/>
              <a:t>From command line or config file (load-time binding)</a:t>
            </a:r>
            <a:endParaRPr/>
          </a:p>
          <a:p>
            <a:pPr indent="-368300" lvl="1" marL="914400" rtl="0" algn="l">
              <a:lnSpc>
                <a:spcPct val="90000"/>
              </a:lnSpc>
              <a:spcBef>
                <a:spcPts val="500"/>
              </a:spcBef>
              <a:spcAft>
                <a:spcPts val="0"/>
              </a:spcAft>
              <a:buSzPts val="2200"/>
              <a:buChar char="•"/>
            </a:pPr>
            <a:r>
              <a:rPr lang="sv-SE"/>
              <a:t>From GUI or API (run-time binding)</a:t>
            </a:r>
            <a:endParaRPr/>
          </a:p>
          <a:p>
            <a:pPr indent="-368300" lvl="1" marL="914400" rtl="0" algn="l">
              <a:lnSpc>
                <a:spcPct val="90000"/>
              </a:lnSpc>
              <a:spcBef>
                <a:spcPts val="500"/>
              </a:spcBef>
              <a:spcAft>
                <a:spcPts val="0"/>
              </a:spcAft>
              <a:buSzPts val="2200"/>
              <a:buChar char="•"/>
            </a:pPr>
            <a:r>
              <a:rPr lang="sv-SE"/>
              <a:t>Hard-coded in program (compile-time binding)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39" name="Google Shape;339;p3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Design Patterns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Design Patterns</a:t>
            </a:r>
            <a:endParaRPr/>
          </a:p>
        </p:txBody>
      </p:sp>
      <p:sp>
        <p:nvSpPr>
          <p:cNvPr id="345" name="Google Shape;345;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Don’t just describe </a:t>
            </a:r>
            <a:r>
              <a:rPr i="1" lang="sv-SE"/>
              <a:t>classes</a:t>
            </a:r>
            <a:r>
              <a:rPr lang="sv-SE"/>
              <a:t>, describe </a:t>
            </a:r>
            <a:r>
              <a:rPr b="1" i="1" lang="sv-SE"/>
              <a:t>problems</a:t>
            </a:r>
            <a:r>
              <a:rPr lang="sv-SE"/>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Patterns prescribe design</a:t>
            </a:r>
            <a:endParaRPr/>
          </a:p>
          <a:p>
            <a:pPr indent="0" lvl="0" marL="0" rtl="0" algn="l">
              <a:spcBef>
                <a:spcPts val="1000"/>
              </a:spcBef>
              <a:spcAft>
                <a:spcPts val="0"/>
              </a:spcAft>
              <a:buNone/>
            </a:pPr>
            <a:r>
              <a:rPr lang="sv-SE"/>
              <a:t>guidelines for common </a:t>
            </a:r>
            <a:endParaRPr/>
          </a:p>
          <a:p>
            <a:pPr indent="0" lvl="0" marL="0" rtl="0" algn="l">
              <a:spcBef>
                <a:spcPts val="1000"/>
              </a:spcBef>
              <a:spcAft>
                <a:spcPts val="0"/>
              </a:spcAft>
              <a:buNone/>
            </a:pPr>
            <a:r>
              <a:rPr lang="sv-SE"/>
              <a:t>problem types.</a:t>
            </a:r>
            <a:endParaRPr/>
          </a:p>
        </p:txBody>
      </p:sp>
      <p:pic>
        <p:nvPicPr>
          <p:cNvPr id="346" name="Google Shape;346;p36"/>
          <p:cNvPicPr preferRelativeResize="0"/>
          <p:nvPr/>
        </p:nvPicPr>
        <p:blipFill>
          <a:blip r:embed="rId3">
            <a:alphaModFix/>
          </a:blip>
          <a:stretch>
            <a:fillRect/>
          </a:stretch>
        </p:blipFill>
        <p:spPr>
          <a:xfrm>
            <a:off x="6308050" y="1776400"/>
            <a:ext cx="2378749" cy="3090751"/>
          </a:xfrm>
          <a:prstGeom prst="rect">
            <a:avLst/>
          </a:prstGeom>
          <a:noFill/>
          <a:ln>
            <a:noFill/>
          </a:ln>
        </p:spPr>
      </p:pic>
      <p:sp>
        <p:nvSpPr>
          <p:cNvPr id="347" name="Google Shape;34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Principles of Design</a:t>
            </a:r>
            <a:endParaRPr/>
          </a:p>
        </p:txBody>
      </p:sp>
      <p:sp>
        <p:nvSpPr>
          <p:cNvPr id="353" name="Google Shape;353;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Identify aspects that vary and encapsulate them away from what doesn’t. </a:t>
            </a:r>
            <a:endParaRPr/>
          </a:p>
          <a:p>
            <a:pPr indent="-393700" lvl="0" marL="457200" rtl="0" algn="l">
              <a:spcBef>
                <a:spcPts val="1000"/>
              </a:spcBef>
              <a:spcAft>
                <a:spcPts val="0"/>
              </a:spcAft>
              <a:buSzPts val="2600"/>
              <a:buAutoNum type="arabicPeriod"/>
            </a:pPr>
            <a:r>
              <a:rPr lang="sv-SE"/>
              <a:t>Program to interface rather than implementation.</a:t>
            </a:r>
            <a:endParaRPr/>
          </a:p>
          <a:p>
            <a:pPr indent="-393700" lvl="0" marL="457200" rtl="0" algn="l">
              <a:spcBef>
                <a:spcPts val="1000"/>
              </a:spcBef>
              <a:spcAft>
                <a:spcPts val="0"/>
              </a:spcAft>
              <a:buSzPts val="2600"/>
              <a:buAutoNum type="arabicPeriod"/>
            </a:pPr>
            <a:r>
              <a:rPr lang="sv-SE"/>
              <a:t>Favor composition over inheritance.</a:t>
            </a:r>
            <a:endParaRPr/>
          </a:p>
          <a:p>
            <a:pPr indent="-393700" lvl="0" marL="457200" rtl="0" algn="l">
              <a:spcBef>
                <a:spcPts val="1000"/>
              </a:spcBef>
              <a:spcAft>
                <a:spcPts val="0"/>
              </a:spcAft>
              <a:buSzPts val="2600"/>
              <a:buAutoNum type="arabicPeriod"/>
            </a:pPr>
            <a:r>
              <a:rPr lang="sv-SE"/>
              <a:t>Open for extension, but closed for modification.</a:t>
            </a:r>
            <a:endParaRPr/>
          </a:p>
          <a:p>
            <a:pPr indent="-393700" lvl="0" marL="457200" rtl="0" algn="l">
              <a:spcBef>
                <a:spcPts val="1000"/>
              </a:spcBef>
              <a:spcAft>
                <a:spcPts val="0"/>
              </a:spcAft>
              <a:buSzPts val="2600"/>
              <a:buAutoNum type="arabicPeriod"/>
            </a:pPr>
            <a:r>
              <a:rPr lang="sv-SE"/>
              <a:t>Talk only to your immediate friends.</a:t>
            </a:r>
            <a:endParaRPr/>
          </a:p>
        </p:txBody>
      </p:sp>
      <p:sp>
        <p:nvSpPr>
          <p:cNvPr id="354" name="Google Shape;354;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Strategy Pattern</a:t>
            </a:r>
            <a:endParaRPr/>
          </a:p>
        </p:txBody>
      </p:sp>
      <p:sp>
        <p:nvSpPr>
          <p:cNvPr id="360" name="Google Shape;360;p38"/>
          <p:cNvSpPr txBox="1"/>
          <p:nvPr>
            <p:ph idx="1" type="body"/>
          </p:nvPr>
        </p:nvSpPr>
        <p:spPr>
          <a:xfrm>
            <a:off x="4412500" y="475975"/>
            <a:ext cx="45147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2400"/>
              <a:t>Defines family of algorithms, encapsulates them, makes them interchangeable.</a:t>
            </a:r>
            <a:endParaRPr sz="2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61" name="Google Shape;36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2" name="Google Shape;362;p38"/>
          <p:cNvSpPr/>
          <p:nvPr/>
        </p:nvSpPr>
        <p:spPr>
          <a:xfrm>
            <a:off x="6004350" y="1749816"/>
            <a:ext cx="19254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MoveBehavior</a:t>
            </a:r>
            <a:endParaRPr b="1" i="1"/>
          </a:p>
          <a:p>
            <a:pPr indent="0" lvl="0" marL="0" rtl="0" algn="l">
              <a:spcBef>
                <a:spcPts val="0"/>
              </a:spcBef>
              <a:spcAft>
                <a:spcPts val="0"/>
              </a:spcAft>
              <a:buNone/>
            </a:pPr>
            <a:r>
              <a:rPr i="1" lang="sv-SE"/>
              <a:t>move()</a:t>
            </a:r>
            <a:endParaRPr i="1"/>
          </a:p>
        </p:txBody>
      </p:sp>
      <p:cxnSp>
        <p:nvCxnSpPr>
          <p:cNvPr id="363" name="Google Shape;363;p38"/>
          <p:cNvCxnSpPr/>
          <p:nvPr/>
        </p:nvCxnSpPr>
        <p:spPr>
          <a:xfrm>
            <a:off x="6007194" y="2170940"/>
            <a:ext cx="1919700" cy="0"/>
          </a:xfrm>
          <a:prstGeom prst="straightConnector1">
            <a:avLst/>
          </a:prstGeom>
          <a:noFill/>
          <a:ln cap="flat" cmpd="sng" w="19050">
            <a:solidFill>
              <a:schemeClr val="dk2"/>
            </a:solidFill>
            <a:prstDash val="solid"/>
            <a:round/>
            <a:headEnd len="med" w="med" type="none"/>
            <a:tailEnd len="med" w="med" type="none"/>
          </a:ln>
        </p:spPr>
      </p:cxnSp>
      <p:sp>
        <p:nvSpPr>
          <p:cNvPr id="364" name="Google Shape;364;p38"/>
          <p:cNvSpPr/>
          <p:nvPr/>
        </p:nvSpPr>
        <p:spPr>
          <a:xfrm>
            <a:off x="5112300" y="2660088"/>
            <a:ext cx="15930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MoveWithWings</a:t>
            </a:r>
            <a:endParaRPr b="1"/>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365" name="Google Shape;365;p38"/>
          <p:cNvCxnSpPr/>
          <p:nvPr/>
        </p:nvCxnSpPr>
        <p:spPr>
          <a:xfrm>
            <a:off x="5112300" y="2870529"/>
            <a:ext cx="1588200" cy="0"/>
          </a:xfrm>
          <a:prstGeom prst="straightConnector1">
            <a:avLst/>
          </a:prstGeom>
          <a:noFill/>
          <a:ln cap="flat" cmpd="sng" w="19050">
            <a:solidFill>
              <a:schemeClr val="dk2"/>
            </a:solidFill>
            <a:prstDash val="solid"/>
            <a:round/>
            <a:headEnd len="med" w="med" type="none"/>
            <a:tailEnd len="med" w="med" type="none"/>
          </a:ln>
        </p:spPr>
      </p:cxnSp>
      <p:sp>
        <p:nvSpPr>
          <p:cNvPr id="366" name="Google Shape;366;p38"/>
          <p:cNvSpPr/>
          <p:nvPr/>
        </p:nvSpPr>
        <p:spPr>
          <a:xfrm>
            <a:off x="6795425" y="2660088"/>
            <a:ext cx="16689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MoveWithWheels</a:t>
            </a:r>
            <a:endParaRPr b="1"/>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367" name="Google Shape;367;p38"/>
          <p:cNvCxnSpPr/>
          <p:nvPr/>
        </p:nvCxnSpPr>
        <p:spPr>
          <a:xfrm>
            <a:off x="6795425" y="2870526"/>
            <a:ext cx="1663800" cy="0"/>
          </a:xfrm>
          <a:prstGeom prst="straightConnector1">
            <a:avLst/>
          </a:prstGeom>
          <a:noFill/>
          <a:ln cap="flat" cmpd="sng" w="19050">
            <a:solidFill>
              <a:schemeClr val="dk2"/>
            </a:solidFill>
            <a:prstDash val="solid"/>
            <a:round/>
            <a:headEnd len="med" w="med" type="none"/>
            <a:tailEnd len="med" w="med" type="none"/>
          </a:ln>
        </p:spPr>
      </p:cxnSp>
      <p:cxnSp>
        <p:nvCxnSpPr>
          <p:cNvPr id="368" name="Google Shape;368;p38"/>
          <p:cNvCxnSpPr>
            <a:stCxn id="364" idx="0"/>
            <a:endCxn id="362" idx="2"/>
          </p:cNvCxnSpPr>
          <p:nvPr/>
        </p:nvCxnSpPr>
        <p:spPr>
          <a:xfrm flipH="1" rot="10800000">
            <a:off x="5908800" y="2378688"/>
            <a:ext cx="1058400" cy="281400"/>
          </a:xfrm>
          <a:prstGeom prst="straightConnector1">
            <a:avLst/>
          </a:prstGeom>
          <a:noFill/>
          <a:ln cap="flat" cmpd="sng" w="28575">
            <a:solidFill>
              <a:schemeClr val="dk2"/>
            </a:solidFill>
            <a:prstDash val="dot"/>
            <a:round/>
            <a:headEnd len="med" w="med" type="none"/>
            <a:tailEnd len="med" w="med" type="triangle"/>
          </a:ln>
        </p:spPr>
      </p:cxnSp>
      <p:cxnSp>
        <p:nvCxnSpPr>
          <p:cNvPr id="369" name="Google Shape;369;p38"/>
          <p:cNvCxnSpPr>
            <a:stCxn id="366" idx="0"/>
            <a:endCxn id="362" idx="2"/>
          </p:cNvCxnSpPr>
          <p:nvPr/>
        </p:nvCxnSpPr>
        <p:spPr>
          <a:xfrm rot="10800000">
            <a:off x="6967175" y="2378688"/>
            <a:ext cx="662700" cy="281400"/>
          </a:xfrm>
          <a:prstGeom prst="straightConnector1">
            <a:avLst/>
          </a:prstGeom>
          <a:noFill/>
          <a:ln cap="flat" cmpd="sng" w="28575">
            <a:solidFill>
              <a:schemeClr val="dk2"/>
            </a:solidFill>
            <a:prstDash val="dot"/>
            <a:round/>
            <a:headEnd len="med" w="med" type="none"/>
            <a:tailEnd len="med" w="med" type="triangle"/>
          </a:ln>
        </p:spPr>
      </p:cxnSp>
      <p:sp>
        <p:nvSpPr>
          <p:cNvPr id="370" name="Google Shape;370;p38"/>
          <p:cNvSpPr/>
          <p:nvPr/>
        </p:nvSpPr>
        <p:spPr>
          <a:xfrm>
            <a:off x="1054675" y="1655313"/>
            <a:ext cx="2159700" cy="2233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Robot</a:t>
            </a:r>
            <a:endParaRPr b="1"/>
          </a:p>
          <a:p>
            <a:pPr indent="0" lvl="0" marL="0" rtl="0" algn="l">
              <a:spcBef>
                <a:spcPts val="0"/>
              </a:spcBef>
              <a:spcAft>
                <a:spcPts val="0"/>
              </a:spcAft>
              <a:buNone/>
            </a:pPr>
            <a:r>
              <a:rPr lang="sv-SE"/>
              <a:t>MoveBehavior myMove</a:t>
            </a:r>
            <a:endParaRPr/>
          </a:p>
          <a:p>
            <a:pPr indent="0" lvl="0" marL="0" rtl="0" algn="l">
              <a:spcBef>
                <a:spcPts val="0"/>
              </a:spcBef>
              <a:spcAft>
                <a:spcPts val="0"/>
              </a:spcAft>
              <a:buNone/>
            </a:pPr>
            <a:r>
              <a:rPr lang="sv-SE"/>
              <a:t>ShootBehavior myShoot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target()</a:t>
            </a:r>
            <a:endParaRPr/>
          </a:p>
          <a:p>
            <a:pPr indent="0" lvl="0" marL="0" rtl="0" algn="l">
              <a:spcBef>
                <a:spcPts val="0"/>
              </a:spcBef>
              <a:spcAft>
                <a:spcPts val="0"/>
              </a:spcAft>
              <a:buNone/>
            </a:pPr>
            <a:r>
              <a:rPr lang="sv-SE"/>
              <a:t>shoot()</a:t>
            </a:r>
            <a:endParaRPr/>
          </a:p>
          <a:p>
            <a:pPr indent="0" lvl="0" marL="0" rtl="0" algn="l">
              <a:spcBef>
                <a:spcPts val="0"/>
              </a:spcBef>
              <a:spcAft>
                <a:spcPts val="0"/>
              </a:spcAft>
              <a:buNone/>
            </a:pPr>
            <a:r>
              <a:rPr lang="sv-SE"/>
              <a:t>move()</a:t>
            </a:r>
            <a:endParaRPr/>
          </a:p>
          <a:p>
            <a:pPr indent="0" lvl="0" marL="0" rtl="0" algn="l">
              <a:spcBef>
                <a:spcPts val="0"/>
              </a:spcBef>
              <a:spcAft>
                <a:spcPts val="0"/>
              </a:spcAft>
              <a:buNone/>
            </a:pPr>
            <a:r>
              <a:rPr i="1" lang="sv-SE"/>
              <a:t>display()</a:t>
            </a:r>
            <a:endParaRPr i="1"/>
          </a:p>
          <a:p>
            <a:pPr indent="0" lvl="0" marL="0" rtl="0" algn="l">
              <a:spcBef>
                <a:spcPts val="0"/>
              </a:spcBef>
              <a:spcAft>
                <a:spcPts val="0"/>
              </a:spcAft>
              <a:buNone/>
            </a:pPr>
            <a:r>
              <a:rPr lang="sv-SE"/>
              <a:t>setMoveBehavior()</a:t>
            </a:r>
            <a:endParaRPr/>
          </a:p>
          <a:p>
            <a:pPr indent="0" lvl="0" marL="0" rtl="0" algn="l">
              <a:spcBef>
                <a:spcPts val="0"/>
              </a:spcBef>
              <a:spcAft>
                <a:spcPts val="0"/>
              </a:spcAft>
              <a:buNone/>
            </a:pPr>
            <a:r>
              <a:rPr lang="sv-SE"/>
              <a:t>setShootBehavior()</a:t>
            </a:r>
            <a:endParaRPr/>
          </a:p>
        </p:txBody>
      </p:sp>
      <p:cxnSp>
        <p:nvCxnSpPr>
          <p:cNvPr id="371" name="Google Shape;371;p38"/>
          <p:cNvCxnSpPr/>
          <p:nvPr/>
        </p:nvCxnSpPr>
        <p:spPr>
          <a:xfrm>
            <a:off x="1077920" y="1934377"/>
            <a:ext cx="2113200" cy="0"/>
          </a:xfrm>
          <a:prstGeom prst="straightConnector1">
            <a:avLst/>
          </a:prstGeom>
          <a:noFill/>
          <a:ln cap="flat" cmpd="sng" w="19050">
            <a:solidFill>
              <a:schemeClr val="dk2"/>
            </a:solidFill>
            <a:prstDash val="solid"/>
            <a:round/>
            <a:headEnd len="med" w="med" type="none"/>
            <a:tailEnd len="med" w="med" type="none"/>
          </a:ln>
        </p:spPr>
      </p:cxnSp>
      <p:cxnSp>
        <p:nvCxnSpPr>
          <p:cNvPr id="372" name="Google Shape;372;p38"/>
          <p:cNvCxnSpPr/>
          <p:nvPr/>
        </p:nvCxnSpPr>
        <p:spPr>
          <a:xfrm>
            <a:off x="1074620" y="2474518"/>
            <a:ext cx="2119800" cy="0"/>
          </a:xfrm>
          <a:prstGeom prst="straightConnector1">
            <a:avLst/>
          </a:prstGeom>
          <a:noFill/>
          <a:ln cap="flat" cmpd="sng" w="19050">
            <a:solidFill>
              <a:schemeClr val="dk2"/>
            </a:solidFill>
            <a:prstDash val="solid"/>
            <a:round/>
            <a:headEnd len="med" w="med" type="none"/>
            <a:tailEnd len="med" w="med" type="none"/>
          </a:ln>
        </p:spPr>
      </p:cxnSp>
      <p:sp>
        <p:nvSpPr>
          <p:cNvPr id="373" name="Google Shape;373;p38"/>
          <p:cNvSpPr/>
          <p:nvPr/>
        </p:nvSpPr>
        <p:spPr>
          <a:xfrm>
            <a:off x="6004350" y="3428306"/>
            <a:ext cx="19254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ShootBehavior</a:t>
            </a:r>
            <a:endParaRPr b="1" i="1"/>
          </a:p>
          <a:p>
            <a:pPr indent="0" lvl="0" marL="0" rtl="0" algn="l">
              <a:spcBef>
                <a:spcPts val="0"/>
              </a:spcBef>
              <a:spcAft>
                <a:spcPts val="0"/>
              </a:spcAft>
              <a:buNone/>
            </a:pPr>
            <a:r>
              <a:rPr i="1" lang="sv-SE"/>
              <a:t>shoot()</a:t>
            </a:r>
            <a:endParaRPr i="1"/>
          </a:p>
        </p:txBody>
      </p:sp>
      <p:cxnSp>
        <p:nvCxnSpPr>
          <p:cNvPr id="374" name="Google Shape;374;p38"/>
          <p:cNvCxnSpPr/>
          <p:nvPr/>
        </p:nvCxnSpPr>
        <p:spPr>
          <a:xfrm>
            <a:off x="6007194" y="3912199"/>
            <a:ext cx="1919700" cy="0"/>
          </a:xfrm>
          <a:prstGeom prst="straightConnector1">
            <a:avLst/>
          </a:prstGeom>
          <a:noFill/>
          <a:ln cap="flat" cmpd="sng" w="19050">
            <a:solidFill>
              <a:schemeClr val="dk2"/>
            </a:solidFill>
            <a:prstDash val="solid"/>
            <a:round/>
            <a:headEnd len="med" w="med" type="none"/>
            <a:tailEnd len="med" w="med" type="none"/>
          </a:ln>
        </p:spPr>
      </p:cxnSp>
      <p:sp>
        <p:nvSpPr>
          <p:cNvPr id="375" name="Google Shape;375;p38"/>
          <p:cNvSpPr/>
          <p:nvPr/>
        </p:nvSpPr>
        <p:spPr>
          <a:xfrm>
            <a:off x="5130869" y="4306830"/>
            <a:ext cx="15084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GunShooting</a:t>
            </a:r>
            <a:endParaRPr b="1"/>
          </a:p>
          <a:p>
            <a:pPr indent="0" lvl="0" marL="0" rtl="0" algn="l">
              <a:spcBef>
                <a:spcPts val="0"/>
              </a:spcBef>
              <a:spcAft>
                <a:spcPts val="0"/>
              </a:spcAft>
              <a:buNone/>
            </a:pPr>
            <a:r>
              <a:rPr lang="sv-SE"/>
              <a:t>shoot() { .. }</a:t>
            </a:r>
            <a:endParaRPr/>
          </a:p>
          <a:p>
            <a:pPr indent="0" lvl="0" marL="0" rtl="0" algn="l">
              <a:spcBef>
                <a:spcPts val="0"/>
              </a:spcBef>
              <a:spcAft>
                <a:spcPts val="0"/>
              </a:spcAft>
              <a:buNone/>
            </a:pPr>
            <a:r>
              <a:t/>
            </a:r>
            <a:endParaRPr/>
          </a:p>
        </p:txBody>
      </p:sp>
      <p:cxnSp>
        <p:nvCxnSpPr>
          <p:cNvPr id="376" name="Google Shape;376;p38"/>
          <p:cNvCxnSpPr/>
          <p:nvPr/>
        </p:nvCxnSpPr>
        <p:spPr>
          <a:xfrm>
            <a:off x="5130869" y="4517271"/>
            <a:ext cx="1503900" cy="0"/>
          </a:xfrm>
          <a:prstGeom prst="straightConnector1">
            <a:avLst/>
          </a:prstGeom>
          <a:noFill/>
          <a:ln cap="flat" cmpd="sng" w="19050">
            <a:solidFill>
              <a:schemeClr val="dk2"/>
            </a:solidFill>
            <a:prstDash val="solid"/>
            <a:round/>
            <a:headEnd len="med" w="med" type="none"/>
            <a:tailEnd len="med" w="med" type="none"/>
          </a:ln>
        </p:spPr>
      </p:cxnSp>
      <p:sp>
        <p:nvSpPr>
          <p:cNvPr id="377" name="Google Shape;377;p38"/>
          <p:cNvSpPr/>
          <p:nvPr/>
        </p:nvSpPr>
        <p:spPr>
          <a:xfrm>
            <a:off x="7025813" y="4306830"/>
            <a:ext cx="14385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LaserShooting</a:t>
            </a:r>
            <a:endParaRPr b="1"/>
          </a:p>
          <a:p>
            <a:pPr indent="0" lvl="0" marL="0" rtl="0" algn="l">
              <a:spcBef>
                <a:spcPts val="0"/>
              </a:spcBef>
              <a:spcAft>
                <a:spcPts val="0"/>
              </a:spcAft>
              <a:buNone/>
            </a:pPr>
            <a:r>
              <a:rPr lang="sv-SE"/>
              <a:t>shoot() { .. }</a:t>
            </a:r>
            <a:endParaRPr/>
          </a:p>
          <a:p>
            <a:pPr indent="0" lvl="0" marL="0" rtl="0" algn="l">
              <a:spcBef>
                <a:spcPts val="0"/>
              </a:spcBef>
              <a:spcAft>
                <a:spcPts val="0"/>
              </a:spcAft>
              <a:buNone/>
            </a:pPr>
            <a:r>
              <a:t/>
            </a:r>
            <a:endParaRPr/>
          </a:p>
        </p:txBody>
      </p:sp>
      <p:cxnSp>
        <p:nvCxnSpPr>
          <p:cNvPr id="378" name="Google Shape;378;p38"/>
          <p:cNvCxnSpPr/>
          <p:nvPr/>
        </p:nvCxnSpPr>
        <p:spPr>
          <a:xfrm>
            <a:off x="7025813" y="4517271"/>
            <a:ext cx="1434000" cy="0"/>
          </a:xfrm>
          <a:prstGeom prst="straightConnector1">
            <a:avLst/>
          </a:prstGeom>
          <a:noFill/>
          <a:ln cap="flat" cmpd="sng" w="19050">
            <a:solidFill>
              <a:schemeClr val="dk2"/>
            </a:solidFill>
            <a:prstDash val="solid"/>
            <a:round/>
            <a:headEnd len="med" w="med" type="none"/>
            <a:tailEnd len="med" w="med" type="none"/>
          </a:ln>
        </p:spPr>
      </p:cxnSp>
      <p:cxnSp>
        <p:nvCxnSpPr>
          <p:cNvPr id="379" name="Google Shape;379;p38"/>
          <p:cNvCxnSpPr>
            <a:stCxn id="375" idx="0"/>
            <a:endCxn id="373" idx="2"/>
          </p:cNvCxnSpPr>
          <p:nvPr/>
        </p:nvCxnSpPr>
        <p:spPr>
          <a:xfrm flipH="1" rot="10800000">
            <a:off x="5885069" y="4166730"/>
            <a:ext cx="1082100" cy="140100"/>
          </a:xfrm>
          <a:prstGeom prst="straightConnector1">
            <a:avLst/>
          </a:prstGeom>
          <a:noFill/>
          <a:ln cap="flat" cmpd="sng" w="28575">
            <a:solidFill>
              <a:schemeClr val="dk2"/>
            </a:solidFill>
            <a:prstDash val="dot"/>
            <a:round/>
            <a:headEnd len="med" w="med" type="none"/>
            <a:tailEnd len="med" w="med" type="triangle"/>
          </a:ln>
        </p:spPr>
      </p:cxnSp>
      <p:cxnSp>
        <p:nvCxnSpPr>
          <p:cNvPr id="380" name="Google Shape;380;p38"/>
          <p:cNvCxnSpPr>
            <a:stCxn id="377" idx="0"/>
            <a:endCxn id="373" idx="2"/>
          </p:cNvCxnSpPr>
          <p:nvPr/>
        </p:nvCxnSpPr>
        <p:spPr>
          <a:xfrm rot="10800000">
            <a:off x="6967163" y="4166730"/>
            <a:ext cx="777900" cy="140100"/>
          </a:xfrm>
          <a:prstGeom prst="straightConnector1">
            <a:avLst/>
          </a:prstGeom>
          <a:noFill/>
          <a:ln cap="flat" cmpd="sng" w="28575">
            <a:solidFill>
              <a:schemeClr val="dk2"/>
            </a:solidFill>
            <a:prstDash val="dot"/>
            <a:round/>
            <a:headEnd len="med" w="med" type="none"/>
            <a:tailEnd len="med" w="med" type="triangle"/>
          </a:ln>
        </p:spPr>
      </p:cxnSp>
      <p:sp>
        <p:nvSpPr>
          <p:cNvPr id="381" name="Google Shape;381;p38"/>
          <p:cNvSpPr/>
          <p:nvPr/>
        </p:nvSpPr>
        <p:spPr>
          <a:xfrm>
            <a:off x="535050" y="4172887"/>
            <a:ext cx="14265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TankRobot</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display() { .. }</a:t>
            </a:r>
            <a:endParaRPr/>
          </a:p>
          <a:p>
            <a:pPr indent="0" lvl="0" marL="0" rtl="0" algn="l">
              <a:spcBef>
                <a:spcPts val="0"/>
              </a:spcBef>
              <a:spcAft>
                <a:spcPts val="0"/>
              </a:spcAft>
              <a:buNone/>
            </a:pPr>
            <a:r>
              <a:t/>
            </a:r>
            <a:endParaRPr/>
          </a:p>
        </p:txBody>
      </p:sp>
      <p:cxnSp>
        <p:nvCxnSpPr>
          <p:cNvPr id="382" name="Google Shape;382;p38"/>
          <p:cNvCxnSpPr/>
          <p:nvPr/>
        </p:nvCxnSpPr>
        <p:spPr>
          <a:xfrm>
            <a:off x="539525" y="4446050"/>
            <a:ext cx="1422000" cy="0"/>
          </a:xfrm>
          <a:prstGeom prst="straightConnector1">
            <a:avLst/>
          </a:prstGeom>
          <a:noFill/>
          <a:ln cap="flat" cmpd="sng" w="19050">
            <a:solidFill>
              <a:schemeClr val="dk2"/>
            </a:solidFill>
            <a:prstDash val="solid"/>
            <a:round/>
            <a:headEnd len="med" w="med" type="none"/>
            <a:tailEnd len="med" w="med" type="none"/>
          </a:ln>
        </p:spPr>
      </p:cxnSp>
      <p:sp>
        <p:nvSpPr>
          <p:cNvPr id="383" name="Google Shape;383;p38"/>
          <p:cNvSpPr/>
          <p:nvPr/>
        </p:nvSpPr>
        <p:spPr>
          <a:xfrm>
            <a:off x="2100525" y="4172888"/>
            <a:ext cx="13995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DogRobot</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display() { .. }</a:t>
            </a:r>
            <a:endParaRPr/>
          </a:p>
          <a:p>
            <a:pPr indent="0" lvl="0" marL="0" rtl="0" algn="l">
              <a:spcBef>
                <a:spcPts val="0"/>
              </a:spcBef>
              <a:spcAft>
                <a:spcPts val="0"/>
              </a:spcAft>
              <a:buNone/>
            </a:pPr>
            <a:r>
              <a:t/>
            </a:r>
            <a:endParaRPr/>
          </a:p>
        </p:txBody>
      </p:sp>
      <p:cxnSp>
        <p:nvCxnSpPr>
          <p:cNvPr id="384" name="Google Shape;384;p38"/>
          <p:cNvCxnSpPr/>
          <p:nvPr/>
        </p:nvCxnSpPr>
        <p:spPr>
          <a:xfrm>
            <a:off x="2089296" y="4446037"/>
            <a:ext cx="1422000" cy="0"/>
          </a:xfrm>
          <a:prstGeom prst="straightConnector1">
            <a:avLst/>
          </a:prstGeom>
          <a:noFill/>
          <a:ln cap="flat" cmpd="sng" w="19050">
            <a:solidFill>
              <a:schemeClr val="dk2"/>
            </a:solidFill>
            <a:prstDash val="solid"/>
            <a:round/>
            <a:headEnd len="med" w="med" type="none"/>
            <a:tailEnd len="med" w="med" type="none"/>
          </a:ln>
        </p:spPr>
      </p:cxnSp>
      <p:sp>
        <p:nvSpPr>
          <p:cNvPr id="385" name="Google Shape;385;p38"/>
          <p:cNvSpPr/>
          <p:nvPr/>
        </p:nvSpPr>
        <p:spPr>
          <a:xfrm>
            <a:off x="3639025" y="4148438"/>
            <a:ext cx="13125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DroneRobot</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sv-SE"/>
              <a:t>display() { .. }</a:t>
            </a:r>
            <a:endParaRPr/>
          </a:p>
          <a:p>
            <a:pPr indent="0" lvl="0" marL="0" rtl="0" algn="l">
              <a:spcBef>
                <a:spcPts val="0"/>
              </a:spcBef>
              <a:spcAft>
                <a:spcPts val="0"/>
              </a:spcAft>
              <a:buNone/>
            </a:pPr>
            <a:r>
              <a:t/>
            </a:r>
            <a:endParaRPr/>
          </a:p>
        </p:txBody>
      </p:sp>
      <p:cxnSp>
        <p:nvCxnSpPr>
          <p:cNvPr id="386" name="Google Shape;386;p38"/>
          <p:cNvCxnSpPr/>
          <p:nvPr/>
        </p:nvCxnSpPr>
        <p:spPr>
          <a:xfrm>
            <a:off x="3626200" y="4446034"/>
            <a:ext cx="1312500" cy="0"/>
          </a:xfrm>
          <a:prstGeom prst="straightConnector1">
            <a:avLst/>
          </a:prstGeom>
          <a:noFill/>
          <a:ln cap="flat" cmpd="sng" w="19050">
            <a:solidFill>
              <a:schemeClr val="dk2"/>
            </a:solidFill>
            <a:prstDash val="solid"/>
            <a:round/>
            <a:headEnd len="med" w="med" type="none"/>
            <a:tailEnd len="med" w="med" type="none"/>
          </a:ln>
        </p:spPr>
      </p:cxnSp>
      <p:cxnSp>
        <p:nvCxnSpPr>
          <p:cNvPr id="387" name="Google Shape;387;p38"/>
          <p:cNvCxnSpPr>
            <a:stCxn id="381" idx="0"/>
            <a:endCxn id="370" idx="2"/>
          </p:cNvCxnSpPr>
          <p:nvPr/>
        </p:nvCxnSpPr>
        <p:spPr>
          <a:xfrm flipH="1" rot="10800000">
            <a:off x="1248300" y="3889087"/>
            <a:ext cx="886200" cy="283800"/>
          </a:xfrm>
          <a:prstGeom prst="straightConnector1">
            <a:avLst/>
          </a:prstGeom>
          <a:noFill/>
          <a:ln cap="flat" cmpd="sng" w="28575">
            <a:solidFill>
              <a:schemeClr val="dk2"/>
            </a:solidFill>
            <a:prstDash val="solid"/>
            <a:round/>
            <a:headEnd len="med" w="med" type="none"/>
            <a:tailEnd len="med" w="med" type="triangle"/>
          </a:ln>
        </p:spPr>
      </p:cxnSp>
      <p:cxnSp>
        <p:nvCxnSpPr>
          <p:cNvPr id="388" name="Google Shape;388;p38"/>
          <p:cNvCxnSpPr>
            <a:stCxn id="383" idx="0"/>
            <a:endCxn id="370" idx="2"/>
          </p:cNvCxnSpPr>
          <p:nvPr/>
        </p:nvCxnSpPr>
        <p:spPr>
          <a:xfrm rot="10800000">
            <a:off x="2134575" y="3889088"/>
            <a:ext cx="665700" cy="283800"/>
          </a:xfrm>
          <a:prstGeom prst="straightConnector1">
            <a:avLst/>
          </a:prstGeom>
          <a:noFill/>
          <a:ln cap="flat" cmpd="sng" w="28575">
            <a:solidFill>
              <a:schemeClr val="dk2"/>
            </a:solidFill>
            <a:prstDash val="solid"/>
            <a:round/>
            <a:headEnd len="med" w="med" type="none"/>
            <a:tailEnd len="med" w="med" type="triangle"/>
          </a:ln>
        </p:spPr>
      </p:cxnSp>
      <p:cxnSp>
        <p:nvCxnSpPr>
          <p:cNvPr id="389" name="Google Shape;389;p38"/>
          <p:cNvCxnSpPr>
            <a:stCxn id="385" idx="0"/>
          </p:cNvCxnSpPr>
          <p:nvPr/>
        </p:nvCxnSpPr>
        <p:spPr>
          <a:xfrm rot="10800000">
            <a:off x="2420275" y="3924938"/>
            <a:ext cx="1875000" cy="223500"/>
          </a:xfrm>
          <a:prstGeom prst="straightConnector1">
            <a:avLst/>
          </a:prstGeom>
          <a:noFill/>
          <a:ln cap="flat" cmpd="sng" w="28575">
            <a:solidFill>
              <a:schemeClr val="dk2"/>
            </a:solidFill>
            <a:prstDash val="solid"/>
            <a:round/>
            <a:headEnd len="med" w="med" type="none"/>
            <a:tailEnd len="med" w="med" type="triangle"/>
          </a:ln>
        </p:spPr>
      </p:cxnSp>
      <p:cxnSp>
        <p:nvCxnSpPr>
          <p:cNvPr id="390" name="Google Shape;390;p38"/>
          <p:cNvCxnSpPr>
            <a:endCxn id="362" idx="1"/>
          </p:cNvCxnSpPr>
          <p:nvPr/>
        </p:nvCxnSpPr>
        <p:spPr>
          <a:xfrm>
            <a:off x="3192150" y="2038116"/>
            <a:ext cx="2812200" cy="26100"/>
          </a:xfrm>
          <a:prstGeom prst="straightConnector1">
            <a:avLst/>
          </a:prstGeom>
          <a:noFill/>
          <a:ln cap="flat" cmpd="sng" w="28575">
            <a:solidFill>
              <a:schemeClr val="dk2"/>
            </a:solidFill>
            <a:prstDash val="solid"/>
            <a:round/>
            <a:headEnd len="med" w="med" type="diamond"/>
            <a:tailEnd len="med" w="med" type="none"/>
          </a:ln>
        </p:spPr>
      </p:cxnSp>
      <p:cxnSp>
        <p:nvCxnSpPr>
          <p:cNvPr id="391" name="Google Shape;391;p38"/>
          <p:cNvCxnSpPr>
            <a:endCxn id="373" idx="1"/>
          </p:cNvCxnSpPr>
          <p:nvPr/>
        </p:nvCxnSpPr>
        <p:spPr>
          <a:xfrm>
            <a:off x="3070950" y="2364956"/>
            <a:ext cx="2933400" cy="1432500"/>
          </a:xfrm>
          <a:prstGeom prst="straightConnector1">
            <a:avLst/>
          </a:prstGeom>
          <a:noFill/>
          <a:ln cap="flat" cmpd="sng" w="28575">
            <a:solidFill>
              <a:schemeClr val="dk2"/>
            </a:solidFill>
            <a:prstDash val="solid"/>
            <a:round/>
            <a:headEnd len="med" w="med" type="diamond"/>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463040" y="430028"/>
            <a:ext cx="8217900" cy="6684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sv-SE" sz="2600"/>
              <a:t>Identify aspects that vary and encapsulate them away from what doesn’t</a:t>
            </a:r>
            <a:endParaRPr/>
          </a:p>
        </p:txBody>
      </p:sp>
      <p:sp>
        <p:nvSpPr>
          <p:cNvPr id="397" name="Google Shape;397;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8" name="Google Shape;398;p39"/>
          <p:cNvSpPr/>
          <p:nvPr/>
        </p:nvSpPr>
        <p:spPr>
          <a:xfrm>
            <a:off x="6004350" y="1749816"/>
            <a:ext cx="19254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MoveBehavior</a:t>
            </a:r>
            <a:endParaRPr b="1" i="1"/>
          </a:p>
          <a:p>
            <a:pPr indent="0" lvl="0" marL="0" rtl="0" algn="l">
              <a:spcBef>
                <a:spcPts val="0"/>
              </a:spcBef>
              <a:spcAft>
                <a:spcPts val="0"/>
              </a:spcAft>
              <a:buNone/>
            </a:pPr>
            <a:r>
              <a:rPr i="1" lang="sv-SE"/>
              <a:t>move()</a:t>
            </a:r>
            <a:endParaRPr i="1"/>
          </a:p>
        </p:txBody>
      </p:sp>
      <p:cxnSp>
        <p:nvCxnSpPr>
          <p:cNvPr id="399" name="Google Shape;399;p39"/>
          <p:cNvCxnSpPr/>
          <p:nvPr/>
        </p:nvCxnSpPr>
        <p:spPr>
          <a:xfrm>
            <a:off x="6007194" y="2170940"/>
            <a:ext cx="1919700" cy="0"/>
          </a:xfrm>
          <a:prstGeom prst="straightConnector1">
            <a:avLst/>
          </a:prstGeom>
          <a:noFill/>
          <a:ln cap="flat" cmpd="sng" w="19050">
            <a:solidFill>
              <a:schemeClr val="dk2"/>
            </a:solidFill>
            <a:prstDash val="solid"/>
            <a:round/>
            <a:headEnd len="med" w="med" type="none"/>
            <a:tailEnd len="med" w="med" type="none"/>
          </a:ln>
        </p:spPr>
      </p:cxnSp>
      <p:sp>
        <p:nvSpPr>
          <p:cNvPr id="400" name="Google Shape;400;p39"/>
          <p:cNvSpPr/>
          <p:nvPr/>
        </p:nvSpPr>
        <p:spPr>
          <a:xfrm>
            <a:off x="5112300" y="2660088"/>
            <a:ext cx="15930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MoveWithWings</a:t>
            </a:r>
            <a:endParaRPr b="1"/>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401" name="Google Shape;401;p39"/>
          <p:cNvCxnSpPr/>
          <p:nvPr/>
        </p:nvCxnSpPr>
        <p:spPr>
          <a:xfrm>
            <a:off x="5112300" y="2870529"/>
            <a:ext cx="1588200" cy="0"/>
          </a:xfrm>
          <a:prstGeom prst="straightConnector1">
            <a:avLst/>
          </a:prstGeom>
          <a:noFill/>
          <a:ln cap="flat" cmpd="sng" w="19050">
            <a:solidFill>
              <a:schemeClr val="dk2"/>
            </a:solidFill>
            <a:prstDash val="solid"/>
            <a:round/>
            <a:headEnd len="med" w="med" type="none"/>
            <a:tailEnd len="med" w="med" type="none"/>
          </a:ln>
        </p:spPr>
      </p:cxnSp>
      <p:sp>
        <p:nvSpPr>
          <p:cNvPr id="402" name="Google Shape;402;p39"/>
          <p:cNvSpPr/>
          <p:nvPr/>
        </p:nvSpPr>
        <p:spPr>
          <a:xfrm>
            <a:off x="6795425" y="2660088"/>
            <a:ext cx="16689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MoveWithWheels</a:t>
            </a:r>
            <a:endParaRPr b="1"/>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403" name="Google Shape;403;p39"/>
          <p:cNvCxnSpPr/>
          <p:nvPr/>
        </p:nvCxnSpPr>
        <p:spPr>
          <a:xfrm>
            <a:off x="6795425" y="2870526"/>
            <a:ext cx="1663800" cy="0"/>
          </a:xfrm>
          <a:prstGeom prst="straightConnector1">
            <a:avLst/>
          </a:prstGeom>
          <a:noFill/>
          <a:ln cap="flat" cmpd="sng" w="19050">
            <a:solidFill>
              <a:schemeClr val="dk2"/>
            </a:solidFill>
            <a:prstDash val="solid"/>
            <a:round/>
            <a:headEnd len="med" w="med" type="none"/>
            <a:tailEnd len="med" w="med" type="none"/>
          </a:ln>
        </p:spPr>
      </p:cxnSp>
      <p:cxnSp>
        <p:nvCxnSpPr>
          <p:cNvPr id="404" name="Google Shape;404;p39"/>
          <p:cNvCxnSpPr>
            <a:stCxn id="400" idx="0"/>
            <a:endCxn id="398" idx="2"/>
          </p:cNvCxnSpPr>
          <p:nvPr/>
        </p:nvCxnSpPr>
        <p:spPr>
          <a:xfrm flipH="1" rot="10800000">
            <a:off x="5908800" y="2378688"/>
            <a:ext cx="1058400" cy="281400"/>
          </a:xfrm>
          <a:prstGeom prst="straightConnector1">
            <a:avLst/>
          </a:prstGeom>
          <a:noFill/>
          <a:ln cap="flat" cmpd="sng" w="28575">
            <a:solidFill>
              <a:schemeClr val="dk2"/>
            </a:solidFill>
            <a:prstDash val="dot"/>
            <a:round/>
            <a:headEnd len="med" w="med" type="none"/>
            <a:tailEnd len="med" w="med" type="triangle"/>
          </a:ln>
        </p:spPr>
      </p:cxnSp>
      <p:cxnSp>
        <p:nvCxnSpPr>
          <p:cNvPr id="405" name="Google Shape;405;p39"/>
          <p:cNvCxnSpPr>
            <a:stCxn id="402" idx="0"/>
            <a:endCxn id="398" idx="2"/>
          </p:cNvCxnSpPr>
          <p:nvPr/>
        </p:nvCxnSpPr>
        <p:spPr>
          <a:xfrm rot="10800000">
            <a:off x="6967175" y="2378688"/>
            <a:ext cx="662700" cy="281400"/>
          </a:xfrm>
          <a:prstGeom prst="straightConnector1">
            <a:avLst/>
          </a:prstGeom>
          <a:noFill/>
          <a:ln cap="flat" cmpd="sng" w="28575">
            <a:solidFill>
              <a:schemeClr val="dk2"/>
            </a:solidFill>
            <a:prstDash val="dot"/>
            <a:round/>
            <a:headEnd len="med" w="med" type="none"/>
            <a:tailEnd len="med" w="med" type="triangle"/>
          </a:ln>
        </p:spPr>
      </p:cxnSp>
      <p:sp>
        <p:nvSpPr>
          <p:cNvPr id="406" name="Google Shape;406;p39"/>
          <p:cNvSpPr/>
          <p:nvPr/>
        </p:nvSpPr>
        <p:spPr>
          <a:xfrm>
            <a:off x="1054675" y="1655313"/>
            <a:ext cx="2159700" cy="2233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Robot</a:t>
            </a:r>
            <a:endParaRPr b="1"/>
          </a:p>
          <a:p>
            <a:pPr indent="0" lvl="0" marL="0" rtl="0" algn="l">
              <a:spcBef>
                <a:spcPts val="0"/>
              </a:spcBef>
              <a:spcAft>
                <a:spcPts val="0"/>
              </a:spcAft>
              <a:buNone/>
            </a:pPr>
            <a:r>
              <a:rPr lang="sv-SE"/>
              <a:t>MoveBehavior myMove</a:t>
            </a:r>
            <a:endParaRPr/>
          </a:p>
          <a:p>
            <a:pPr indent="0" lvl="0" marL="0" rtl="0" algn="l">
              <a:spcBef>
                <a:spcPts val="0"/>
              </a:spcBef>
              <a:spcAft>
                <a:spcPts val="0"/>
              </a:spcAft>
              <a:buNone/>
            </a:pPr>
            <a:r>
              <a:rPr lang="sv-SE"/>
              <a:t>ShootBehavior myShoot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target()</a:t>
            </a:r>
            <a:endParaRPr/>
          </a:p>
          <a:p>
            <a:pPr indent="0" lvl="0" marL="0" rtl="0" algn="l">
              <a:spcBef>
                <a:spcPts val="0"/>
              </a:spcBef>
              <a:spcAft>
                <a:spcPts val="0"/>
              </a:spcAft>
              <a:buNone/>
            </a:pPr>
            <a:r>
              <a:rPr lang="sv-SE"/>
              <a:t>shoot()</a:t>
            </a:r>
            <a:endParaRPr/>
          </a:p>
          <a:p>
            <a:pPr indent="0" lvl="0" marL="0" rtl="0" algn="l">
              <a:spcBef>
                <a:spcPts val="0"/>
              </a:spcBef>
              <a:spcAft>
                <a:spcPts val="0"/>
              </a:spcAft>
              <a:buNone/>
            </a:pPr>
            <a:r>
              <a:rPr lang="sv-SE"/>
              <a:t>move()</a:t>
            </a:r>
            <a:endParaRPr/>
          </a:p>
          <a:p>
            <a:pPr indent="0" lvl="0" marL="0" rtl="0" algn="l">
              <a:spcBef>
                <a:spcPts val="0"/>
              </a:spcBef>
              <a:spcAft>
                <a:spcPts val="0"/>
              </a:spcAft>
              <a:buNone/>
            </a:pPr>
            <a:r>
              <a:rPr i="1" lang="sv-SE"/>
              <a:t>display()</a:t>
            </a:r>
            <a:endParaRPr i="1"/>
          </a:p>
          <a:p>
            <a:pPr indent="0" lvl="0" marL="0" rtl="0" algn="l">
              <a:spcBef>
                <a:spcPts val="0"/>
              </a:spcBef>
              <a:spcAft>
                <a:spcPts val="0"/>
              </a:spcAft>
              <a:buNone/>
            </a:pPr>
            <a:r>
              <a:rPr lang="sv-SE"/>
              <a:t>setMoveBehavior()</a:t>
            </a:r>
            <a:endParaRPr/>
          </a:p>
          <a:p>
            <a:pPr indent="0" lvl="0" marL="0" rtl="0" algn="l">
              <a:spcBef>
                <a:spcPts val="0"/>
              </a:spcBef>
              <a:spcAft>
                <a:spcPts val="0"/>
              </a:spcAft>
              <a:buNone/>
            </a:pPr>
            <a:r>
              <a:rPr lang="sv-SE"/>
              <a:t>setShootBehavior()</a:t>
            </a:r>
            <a:endParaRPr/>
          </a:p>
        </p:txBody>
      </p:sp>
      <p:cxnSp>
        <p:nvCxnSpPr>
          <p:cNvPr id="407" name="Google Shape;407;p39"/>
          <p:cNvCxnSpPr/>
          <p:nvPr/>
        </p:nvCxnSpPr>
        <p:spPr>
          <a:xfrm>
            <a:off x="1077920" y="1934377"/>
            <a:ext cx="2113200" cy="0"/>
          </a:xfrm>
          <a:prstGeom prst="straightConnector1">
            <a:avLst/>
          </a:prstGeom>
          <a:noFill/>
          <a:ln cap="flat" cmpd="sng" w="19050">
            <a:solidFill>
              <a:schemeClr val="dk2"/>
            </a:solidFill>
            <a:prstDash val="solid"/>
            <a:round/>
            <a:headEnd len="med" w="med" type="none"/>
            <a:tailEnd len="med" w="med" type="none"/>
          </a:ln>
        </p:spPr>
      </p:cxnSp>
      <p:cxnSp>
        <p:nvCxnSpPr>
          <p:cNvPr id="408" name="Google Shape;408;p39"/>
          <p:cNvCxnSpPr/>
          <p:nvPr/>
        </p:nvCxnSpPr>
        <p:spPr>
          <a:xfrm>
            <a:off x="1074620" y="2474518"/>
            <a:ext cx="2119800" cy="0"/>
          </a:xfrm>
          <a:prstGeom prst="straightConnector1">
            <a:avLst/>
          </a:prstGeom>
          <a:noFill/>
          <a:ln cap="flat" cmpd="sng" w="19050">
            <a:solidFill>
              <a:schemeClr val="dk2"/>
            </a:solidFill>
            <a:prstDash val="solid"/>
            <a:round/>
            <a:headEnd len="med" w="med" type="none"/>
            <a:tailEnd len="med" w="med" type="none"/>
          </a:ln>
        </p:spPr>
      </p:cxnSp>
      <p:sp>
        <p:nvSpPr>
          <p:cNvPr id="409" name="Google Shape;409;p39"/>
          <p:cNvSpPr/>
          <p:nvPr/>
        </p:nvSpPr>
        <p:spPr>
          <a:xfrm>
            <a:off x="6004350" y="3428306"/>
            <a:ext cx="19254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ShootBehavior</a:t>
            </a:r>
            <a:endParaRPr b="1" i="1"/>
          </a:p>
          <a:p>
            <a:pPr indent="0" lvl="0" marL="0" rtl="0" algn="l">
              <a:spcBef>
                <a:spcPts val="0"/>
              </a:spcBef>
              <a:spcAft>
                <a:spcPts val="0"/>
              </a:spcAft>
              <a:buNone/>
            </a:pPr>
            <a:r>
              <a:rPr i="1" lang="sv-SE"/>
              <a:t>shoot()</a:t>
            </a:r>
            <a:endParaRPr i="1"/>
          </a:p>
        </p:txBody>
      </p:sp>
      <p:cxnSp>
        <p:nvCxnSpPr>
          <p:cNvPr id="410" name="Google Shape;410;p39"/>
          <p:cNvCxnSpPr/>
          <p:nvPr/>
        </p:nvCxnSpPr>
        <p:spPr>
          <a:xfrm>
            <a:off x="6007194" y="3912199"/>
            <a:ext cx="1919700" cy="0"/>
          </a:xfrm>
          <a:prstGeom prst="straightConnector1">
            <a:avLst/>
          </a:prstGeom>
          <a:noFill/>
          <a:ln cap="flat" cmpd="sng" w="19050">
            <a:solidFill>
              <a:schemeClr val="dk2"/>
            </a:solidFill>
            <a:prstDash val="solid"/>
            <a:round/>
            <a:headEnd len="med" w="med" type="none"/>
            <a:tailEnd len="med" w="med" type="none"/>
          </a:ln>
        </p:spPr>
      </p:cxnSp>
      <p:sp>
        <p:nvSpPr>
          <p:cNvPr id="411" name="Google Shape;411;p39"/>
          <p:cNvSpPr/>
          <p:nvPr/>
        </p:nvSpPr>
        <p:spPr>
          <a:xfrm>
            <a:off x="5130869" y="4306830"/>
            <a:ext cx="15084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GunShooting</a:t>
            </a:r>
            <a:endParaRPr b="1"/>
          </a:p>
          <a:p>
            <a:pPr indent="0" lvl="0" marL="0" rtl="0" algn="l">
              <a:spcBef>
                <a:spcPts val="0"/>
              </a:spcBef>
              <a:spcAft>
                <a:spcPts val="0"/>
              </a:spcAft>
              <a:buNone/>
            </a:pPr>
            <a:r>
              <a:rPr lang="sv-SE"/>
              <a:t>shoot() { .. }</a:t>
            </a:r>
            <a:endParaRPr/>
          </a:p>
          <a:p>
            <a:pPr indent="0" lvl="0" marL="0" rtl="0" algn="l">
              <a:spcBef>
                <a:spcPts val="0"/>
              </a:spcBef>
              <a:spcAft>
                <a:spcPts val="0"/>
              </a:spcAft>
              <a:buNone/>
            </a:pPr>
            <a:r>
              <a:t/>
            </a:r>
            <a:endParaRPr/>
          </a:p>
        </p:txBody>
      </p:sp>
      <p:cxnSp>
        <p:nvCxnSpPr>
          <p:cNvPr id="412" name="Google Shape;412;p39"/>
          <p:cNvCxnSpPr/>
          <p:nvPr/>
        </p:nvCxnSpPr>
        <p:spPr>
          <a:xfrm>
            <a:off x="5130869" y="4517271"/>
            <a:ext cx="1503900" cy="0"/>
          </a:xfrm>
          <a:prstGeom prst="straightConnector1">
            <a:avLst/>
          </a:prstGeom>
          <a:noFill/>
          <a:ln cap="flat" cmpd="sng" w="19050">
            <a:solidFill>
              <a:schemeClr val="dk2"/>
            </a:solidFill>
            <a:prstDash val="solid"/>
            <a:round/>
            <a:headEnd len="med" w="med" type="none"/>
            <a:tailEnd len="med" w="med" type="none"/>
          </a:ln>
        </p:spPr>
      </p:cxnSp>
      <p:sp>
        <p:nvSpPr>
          <p:cNvPr id="413" name="Google Shape;413;p39"/>
          <p:cNvSpPr/>
          <p:nvPr/>
        </p:nvSpPr>
        <p:spPr>
          <a:xfrm>
            <a:off x="7025813" y="4306830"/>
            <a:ext cx="14385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LaserShooting</a:t>
            </a:r>
            <a:endParaRPr b="1"/>
          </a:p>
          <a:p>
            <a:pPr indent="0" lvl="0" marL="0" rtl="0" algn="l">
              <a:spcBef>
                <a:spcPts val="0"/>
              </a:spcBef>
              <a:spcAft>
                <a:spcPts val="0"/>
              </a:spcAft>
              <a:buNone/>
            </a:pPr>
            <a:r>
              <a:rPr lang="sv-SE"/>
              <a:t>shoot() { .. }</a:t>
            </a:r>
            <a:endParaRPr/>
          </a:p>
          <a:p>
            <a:pPr indent="0" lvl="0" marL="0" rtl="0" algn="l">
              <a:spcBef>
                <a:spcPts val="0"/>
              </a:spcBef>
              <a:spcAft>
                <a:spcPts val="0"/>
              </a:spcAft>
              <a:buNone/>
            </a:pPr>
            <a:r>
              <a:t/>
            </a:r>
            <a:endParaRPr/>
          </a:p>
        </p:txBody>
      </p:sp>
      <p:cxnSp>
        <p:nvCxnSpPr>
          <p:cNvPr id="414" name="Google Shape;414;p39"/>
          <p:cNvCxnSpPr/>
          <p:nvPr/>
        </p:nvCxnSpPr>
        <p:spPr>
          <a:xfrm>
            <a:off x="7025813" y="4517271"/>
            <a:ext cx="1434000" cy="0"/>
          </a:xfrm>
          <a:prstGeom prst="straightConnector1">
            <a:avLst/>
          </a:prstGeom>
          <a:noFill/>
          <a:ln cap="flat" cmpd="sng" w="19050">
            <a:solidFill>
              <a:schemeClr val="dk2"/>
            </a:solidFill>
            <a:prstDash val="solid"/>
            <a:round/>
            <a:headEnd len="med" w="med" type="none"/>
            <a:tailEnd len="med" w="med" type="none"/>
          </a:ln>
        </p:spPr>
      </p:cxnSp>
      <p:cxnSp>
        <p:nvCxnSpPr>
          <p:cNvPr id="415" name="Google Shape;415;p39"/>
          <p:cNvCxnSpPr>
            <a:stCxn id="411" idx="0"/>
            <a:endCxn id="409" idx="2"/>
          </p:cNvCxnSpPr>
          <p:nvPr/>
        </p:nvCxnSpPr>
        <p:spPr>
          <a:xfrm flipH="1" rot="10800000">
            <a:off x="5885069" y="4166730"/>
            <a:ext cx="1082100" cy="140100"/>
          </a:xfrm>
          <a:prstGeom prst="straightConnector1">
            <a:avLst/>
          </a:prstGeom>
          <a:noFill/>
          <a:ln cap="flat" cmpd="sng" w="28575">
            <a:solidFill>
              <a:schemeClr val="dk2"/>
            </a:solidFill>
            <a:prstDash val="dot"/>
            <a:round/>
            <a:headEnd len="med" w="med" type="none"/>
            <a:tailEnd len="med" w="med" type="triangle"/>
          </a:ln>
        </p:spPr>
      </p:cxnSp>
      <p:cxnSp>
        <p:nvCxnSpPr>
          <p:cNvPr id="416" name="Google Shape;416;p39"/>
          <p:cNvCxnSpPr>
            <a:stCxn id="413" idx="0"/>
            <a:endCxn id="409" idx="2"/>
          </p:cNvCxnSpPr>
          <p:nvPr/>
        </p:nvCxnSpPr>
        <p:spPr>
          <a:xfrm rot="10800000">
            <a:off x="6967163" y="4166730"/>
            <a:ext cx="777900" cy="140100"/>
          </a:xfrm>
          <a:prstGeom prst="straightConnector1">
            <a:avLst/>
          </a:prstGeom>
          <a:noFill/>
          <a:ln cap="flat" cmpd="sng" w="28575">
            <a:solidFill>
              <a:schemeClr val="dk2"/>
            </a:solidFill>
            <a:prstDash val="dot"/>
            <a:round/>
            <a:headEnd len="med" w="med" type="none"/>
            <a:tailEnd len="med" w="med" type="triangle"/>
          </a:ln>
        </p:spPr>
      </p:cxnSp>
      <p:sp>
        <p:nvSpPr>
          <p:cNvPr id="417" name="Google Shape;417;p39"/>
          <p:cNvSpPr/>
          <p:nvPr/>
        </p:nvSpPr>
        <p:spPr>
          <a:xfrm>
            <a:off x="535050" y="4172887"/>
            <a:ext cx="14265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TankRobot</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display() { .. }</a:t>
            </a:r>
            <a:endParaRPr/>
          </a:p>
          <a:p>
            <a:pPr indent="0" lvl="0" marL="0" rtl="0" algn="l">
              <a:spcBef>
                <a:spcPts val="0"/>
              </a:spcBef>
              <a:spcAft>
                <a:spcPts val="0"/>
              </a:spcAft>
              <a:buNone/>
            </a:pPr>
            <a:r>
              <a:t/>
            </a:r>
            <a:endParaRPr/>
          </a:p>
        </p:txBody>
      </p:sp>
      <p:cxnSp>
        <p:nvCxnSpPr>
          <p:cNvPr id="418" name="Google Shape;418;p39"/>
          <p:cNvCxnSpPr/>
          <p:nvPr/>
        </p:nvCxnSpPr>
        <p:spPr>
          <a:xfrm>
            <a:off x="539525" y="4446050"/>
            <a:ext cx="1422000" cy="0"/>
          </a:xfrm>
          <a:prstGeom prst="straightConnector1">
            <a:avLst/>
          </a:prstGeom>
          <a:noFill/>
          <a:ln cap="flat" cmpd="sng" w="19050">
            <a:solidFill>
              <a:schemeClr val="dk2"/>
            </a:solidFill>
            <a:prstDash val="solid"/>
            <a:round/>
            <a:headEnd len="med" w="med" type="none"/>
            <a:tailEnd len="med" w="med" type="none"/>
          </a:ln>
        </p:spPr>
      </p:cxnSp>
      <p:sp>
        <p:nvSpPr>
          <p:cNvPr id="419" name="Google Shape;419;p39"/>
          <p:cNvSpPr/>
          <p:nvPr/>
        </p:nvSpPr>
        <p:spPr>
          <a:xfrm>
            <a:off x="2100525" y="4172888"/>
            <a:ext cx="13995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DogRobot</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display() { .. }</a:t>
            </a:r>
            <a:endParaRPr/>
          </a:p>
          <a:p>
            <a:pPr indent="0" lvl="0" marL="0" rtl="0" algn="l">
              <a:spcBef>
                <a:spcPts val="0"/>
              </a:spcBef>
              <a:spcAft>
                <a:spcPts val="0"/>
              </a:spcAft>
              <a:buNone/>
            </a:pPr>
            <a:r>
              <a:t/>
            </a:r>
            <a:endParaRPr/>
          </a:p>
        </p:txBody>
      </p:sp>
      <p:cxnSp>
        <p:nvCxnSpPr>
          <p:cNvPr id="420" name="Google Shape;420;p39"/>
          <p:cNvCxnSpPr/>
          <p:nvPr/>
        </p:nvCxnSpPr>
        <p:spPr>
          <a:xfrm>
            <a:off x="2089296" y="4446037"/>
            <a:ext cx="1422000" cy="0"/>
          </a:xfrm>
          <a:prstGeom prst="straightConnector1">
            <a:avLst/>
          </a:prstGeom>
          <a:noFill/>
          <a:ln cap="flat" cmpd="sng" w="19050">
            <a:solidFill>
              <a:schemeClr val="dk2"/>
            </a:solidFill>
            <a:prstDash val="solid"/>
            <a:round/>
            <a:headEnd len="med" w="med" type="none"/>
            <a:tailEnd len="med" w="med" type="none"/>
          </a:ln>
        </p:spPr>
      </p:cxnSp>
      <p:sp>
        <p:nvSpPr>
          <p:cNvPr id="421" name="Google Shape;421;p39"/>
          <p:cNvSpPr/>
          <p:nvPr/>
        </p:nvSpPr>
        <p:spPr>
          <a:xfrm>
            <a:off x="3639025" y="4148438"/>
            <a:ext cx="13125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DroneRobot</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sv-SE"/>
              <a:t>display() { .. }</a:t>
            </a:r>
            <a:endParaRPr/>
          </a:p>
          <a:p>
            <a:pPr indent="0" lvl="0" marL="0" rtl="0" algn="l">
              <a:spcBef>
                <a:spcPts val="0"/>
              </a:spcBef>
              <a:spcAft>
                <a:spcPts val="0"/>
              </a:spcAft>
              <a:buNone/>
            </a:pPr>
            <a:r>
              <a:t/>
            </a:r>
            <a:endParaRPr/>
          </a:p>
        </p:txBody>
      </p:sp>
      <p:cxnSp>
        <p:nvCxnSpPr>
          <p:cNvPr id="422" name="Google Shape;422;p39"/>
          <p:cNvCxnSpPr/>
          <p:nvPr/>
        </p:nvCxnSpPr>
        <p:spPr>
          <a:xfrm>
            <a:off x="3626200" y="4446034"/>
            <a:ext cx="1312500" cy="0"/>
          </a:xfrm>
          <a:prstGeom prst="straightConnector1">
            <a:avLst/>
          </a:prstGeom>
          <a:noFill/>
          <a:ln cap="flat" cmpd="sng" w="19050">
            <a:solidFill>
              <a:schemeClr val="dk2"/>
            </a:solidFill>
            <a:prstDash val="solid"/>
            <a:round/>
            <a:headEnd len="med" w="med" type="none"/>
            <a:tailEnd len="med" w="med" type="none"/>
          </a:ln>
        </p:spPr>
      </p:cxnSp>
      <p:cxnSp>
        <p:nvCxnSpPr>
          <p:cNvPr id="423" name="Google Shape;423;p39"/>
          <p:cNvCxnSpPr>
            <a:stCxn id="417" idx="0"/>
            <a:endCxn id="406" idx="2"/>
          </p:cNvCxnSpPr>
          <p:nvPr/>
        </p:nvCxnSpPr>
        <p:spPr>
          <a:xfrm flipH="1" rot="10800000">
            <a:off x="1248300" y="3889087"/>
            <a:ext cx="886200" cy="283800"/>
          </a:xfrm>
          <a:prstGeom prst="straightConnector1">
            <a:avLst/>
          </a:prstGeom>
          <a:noFill/>
          <a:ln cap="flat" cmpd="sng" w="28575">
            <a:solidFill>
              <a:schemeClr val="dk2"/>
            </a:solidFill>
            <a:prstDash val="solid"/>
            <a:round/>
            <a:headEnd len="med" w="med" type="none"/>
            <a:tailEnd len="med" w="med" type="triangle"/>
          </a:ln>
        </p:spPr>
      </p:cxnSp>
      <p:cxnSp>
        <p:nvCxnSpPr>
          <p:cNvPr id="424" name="Google Shape;424;p39"/>
          <p:cNvCxnSpPr>
            <a:stCxn id="419" idx="0"/>
            <a:endCxn id="406" idx="2"/>
          </p:cNvCxnSpPr>
          <p:nvPr/>
        </p:nvCxnSpPr>
        <p:spPr>
          <a:xfrm rot="10800000">
            <a:off x="2134575" y="3889088"/>
            <a:ext cx="665700" cy="283800"/>
          </a:xfrm>
          <a:prstGeom prst="straightConnector1">
            <a:avLst/>
          </a:prstGeom>
          <a:noFill/>
          <a:ln cap="flat" cmpd="sng" w="28575">
            <a:solidFill>
              <a:schemeClr val="dk2"/>
            </a:solidFill>
            <a:prstDash val="solid"/>
            <a:round/>
            <a:headEnd len="med" w="med" type="none"/>
            <a:tailEnd len="med" w="med" type="triangle"/>
          </a:ln>
        </p:spPr>
      </p:cxnSp>
      <p:cxnSp>
        <p:nvCxnSpPr>
          <p:cNvPr id="425" name="Google Shape;425;p39"/>
          <p:cNvCxnSpPr>
            <a:stCxn id="421" idx="0"/>
          </p:cNvCxnSpPr>
          <p:nvPr/>
        </p:nvCxnSpPr>
        <p:spPr>
          <a:xfrm rot="10800000">
            <a:off x="2420275" y="3924938"/>
            <a:ext cx="1875000" cy="223500"/>
          </a:xfrm>
          <a:prstGeom prst="straightConnector1">
            <a:avLst/>
          </a:prstGeom>
          <a:noFill/>
          <a:ln cap="flat" cmpd="sng" w="28575">
            <a:solidFill>
              <a:schemeClr val="dk2"/>
            </a:solidFill>
            <a:prstDash val="solid"/>
            <a:round/>
            <a:headEnd len="med" w="med" type="none"/>
            <a:tailEnd len="med" w="med" type="triangle"/>
          </a:ln>
        </p:spPr>
      </p:cxnSp>
      <p:cxnSp>
        <p:nvCxnSpPr>
          <p:cNvPr id="426" name="Google Shape;426;p39"/>
          <p:cNvCxnSpPr>
            <a:endCxn id="398" idx="1"/>
          </p:cNvCxnSpPr>
          <p:nvPr/>
        </p:nvCxnSpPr>
        <p:spPr>
          <a:xfrm>
            <a:off x="3192150" y="2038116"/>
            <a:ext cx="2812200" cy="26100"/>
          </a:xfrm>
          <a:prstGeom prst="straightConnector1">
            <a:avLst/>
          </a:prstGeom>
          <a:noFill/>
          <a:ln cap="flat" cmpd="sng" w="28575">
            <a:solidFill>
              <a:schemeClr val="dk2"/>
            </a:solidFill>
            <a:prstDash val="solid"/>
            <a:round/>
            <a:headEnd len="med" w="med" type="diamond"/>
            <a:tailEnd len="med" w="med" type="none"/>
          </a:ln>
        </p:spPr>
      </p:cxnSp>
      <p:cxnSp>
        <p:nvCxnSpPr>
          <p:cNvPr id="427" name="Google Shape;427;p39"/>
          <p:cNvCxnSpPr>
            <a:endCxn id="409" idx="1"/>
          </p:cNvCxnSpPr>
          <p:nvPr/>
        </p:nvCxnSpPr>
        <p:spPr>
          <a:xfrm>
            <a:off x="3070950" y="2364956"/>
            <a:ext cx="2933400" cy="1432500"/>
          </a:xfrm>
          <a:prstGeom prst="straightConnector1">
            <a:avLst/>
          </a:prstGeom>
          <a:noFill/>
          <a:ln cap="flat" cmpd="sng" w="28575">
            <a:solidFill>
              <a:schemeClr val="dk2"/>
            </a:solidFill>
            <a:prstDash val="solid"/>
            <a:round/>
            <a:headEnd len="med" w="med" type="diamond"/>
            <a:tailEnd len="med" w="med" type="none"/>
          </a:ln>
        </p:spPr>
      </p:cxnSp>
      <p:sp>
        <p:nvSpPr>
          <p:cNvPr id="428" name="Google Shape;428;p39"/>
          <p:cNvSpPr/>
          <p:nvPr/>
        </p:nvSpPr>
        <p:spPr>
          <a:xfrm>
            <a:off x="2708975" y="2538875"/>
            <a:ext cx="2004600" cy="12990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Implement common behavior in parent. Children implement unique (single product) behaviors.</a:t>
            </a:r>
            <a:endParaRPr b="1"/>
          </a:p>
        </p:txBody>
      </p:sp>
      <p:sp>
        <p:nvSpPr>
          <p:cNvPr id="429" name="Google Shape;429;p39"/>
          <p:cNvSpPr/>
          <p:nvPr/>
        </p:nvSpPr>
        <p:spPr>
          <a:xfrm>
            <a:off x="3214375" y="1515400"/>
            <a:ext cx="2812200" cy="9117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Behaviors shared by some </a:t>
            </a:r>
            <a:r>
              <a:rPr b="1" lang="sv-SE"/>
              <a:t>children</a:t>
            </a:r>
            <a:r>
              <a:rPr b="1" lang="sv-SE"/>
              <a:t> (variations) implemented as classes sharing a common interface.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463040" y="481203"/>
            <a:ext cx="8217900" cy="6684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sv-SE" sz="2600"/>
              <a:t>Program to interface rather than implementation</a:t>
            </a:r>
            <a:endParaRPr sz="2700"/>
          </a:p>
        </p:txBody>
      </p:sp>
      <p:cxnSp>
        <p:nvCxnSpPr>
          <p:cNvPr id="435" name="Google Shape;435;p40"/>
          <p:cNvCxnSpPr>
            <a:stCxn id="436" idx="0"/>
            <a:endCxn id="437" idx="2"/>
          </p:cNvCxnSpPr>
          <p:nvPr/>
        </p:nvCxnSpPr>
        <p:spPr>
          <a:xfrm flipH="1" rot="10800000">
            <a:off x="1598250" y="3191300"/>
            <a:ext cx="1800" cy="721500"/>
          </a:xfrm>
          <a:prstGeom prst="straightConnector1">
            <a:avLst/>
          </a:prstGeom>
          <a:noFill/>
          <a:ln cap="flat" cmpd="sng" w="19050">
            <a:solidFill>
              <a:schemeClr val="dk2"/>
            </a:solidFill>
            <a:prstDash val="solid"/>
            <a:round/>
            <a:headEnd len="med" w="med" type="none"/>
            <a:tailEnd len="med" w="med" type="triangle"/>
          </a:ln>
        </p:spPr>
      </p:cxnSp>
      <p:sp>
        <p:nvSpPr>
          <p:cNvPr id="438" name="Google Shape;438;p40"/>
          <p:cNvSpPr txBox="1"/>
          <p:nvPr/>
        </p:nvSpPr>
        <p:spPr>
          <a:xfrm>
            <a:off x="4009500" y="1688572"/>
            <a:ext cx="5134500" cy="1997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sv-SE" sz="2400">
                <a:solidFill>
                  <a:schemeClr val="dk1"/>
                </a:solidFill>
                <a:latin typeface="Consolas"/>
                <a:ea typeface="Consolas"/>
                <a:cs typeface="Consolas"/>
                <a:sym typeface="Consolas"/>
              </a:rPr>
              <a:t>Robot d = new DroneRobot();</a:t>
            </a:r>
            <a:endParaRPr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sv-SE" sz="2400">
                <a:solidFill>
                  <a:schemeClr val="dk1"/>
                </a:solidFill>
                <a:latin typeface="Consolas"/>
                <a:ea typeface="Consolas"/>
                <a:cs typeface="Consolas"/>
                <a:sym typeface="Consolas"/>
              </a:rPr>
              <a:t>d.move();</a:t>
            </a:r>
            <a:endParaRPr sz="2400">
              <a:solidFill>
                <a:schemeClr val="dk1"/>
              </a:solidFill>
              <a:latin typeface="Consolas"/>
              <a:ea typeface="Consolas"/>
              <a:cs typeface="Consolas"/>
              <a:sym typeface="Consolas"/>
            </a:endParaRPr>
          </a:p>
          <a:p>
            <a:pPr indent="0" lvl="0" marL="0" rtl="0" algn="l">
              <a:spcBef>
                <a:spcPts val="0"/>
              </a:spcBef>
              <a:spcAft>
                <a:spcPts val="0"/>
              </a:spcAft>
              <a:buNone/>
            </a:pPr>
            <a:r>
              <a:rPr b="1" lang="sv-SE" sz="2400">
                <a:solidFill>
                  <a:schemeClr val="dk1"/>
                </a:solidFill>
              </a:rPr>
              <a:t>Behavior called in same way for all robots. Only need to implement behavior once.</a:t>
            </a:r>
            <a:endParaRPr b="1" sz="2400">
              <a:solidFill>
                <a:schemeClr val="dk1"/>
              </a:solidFill>
            </a:endParaRPr>
          </a:p>
        </p:txBody>
      </p:sp>
      <p:sp>
        <p:nvSpPr>
          <p:cNvPr id="439" name="Google Shape;439;p40"/>
          <p:cNvSpPr/>
          <p:nvPr/>
        </p:nvSpPr>
        <p:spPr>
          <a:xfrm>
            <a:off x="1025950" y="1189025"/>
            <a:ext cx="2119800" cy="840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MoveBehavior</a:t>
            </a:r>
            <a:endParaRPr b="1" i="1"/>
          </a:p>
          <a:p>
            <a:pPr indent="0" lvl="0" marL="0" rtl="0" algn="l">
              <a:spcBef>
                <a:spcPts val="0"/>
              </a:spcBef>
              <a:spcAft>
                <a:spcPts val="0"/>
              </a:spcAft>
              <a:buNone/>
            </a:pPr>
            <a:r>
              <a:t/>
            </a:r>
            <a:endParaRPr i="1"/>
          </a:p>
          <a:p>
            <a:pPr indent="0" lvl="0" marL="0" rtl="0" algn="l">
              <a:spcBef>
                <a:spcPts val="0"/>
              </a:spcBef>
              <a:spcAft>
                <a:spcPts val="0"/>
              </a:spcAft>
              <a:buNone/>
            </a:pPr>
            <a:r>
              <a:rPr i="1" lang="sv-SE"/>
              <a:t>move()</a:t>
            </a:r>
            <a:endParaRPr i="1"/>
          </a:p>
        </p:txBody>
      </p:sp>
      <p:cxnSp>
        <p:nvCxnSpPr>
          <p:cNvPr id="440" name="Google Shape;440;p40"/>
          <p:cNvCxnSpPr/>
          <p:nvPr/>
        </p:nvCxnSpPr>
        <p:spPr>
          <a:xfrm>
            <a:off x="1029250" y="1688569"/>
            <a:ext cx="2113200" cy="0"/>
          </a:xfrm>
          <a:prstGeom prst="straightConnector1">
            <a:avLst/>
          </a:prstGeom>
          <a:noFill/>
          <a:ln cap="flat" cmpd="sng" w="19050">
            <a:solidFill>
              <a:schemeClr val="dk2"/>
            </a:solidFill>
            <a:prstDash val="solid"/>
            <a:round/>
            <a:headEnd len="med" w="med" type="none"/>
            <a:tailEnd len="med" w="med" type="none"/>
          </a:ln>
        </p:spPr>
      </p:cxnSp>
      <p:sp>
        <p:nvSpPr>
          <p:cNvPr id="441" name="Google Shape;441;p40"/>
          <p:cNvSpPr/>
          <p:nvPr/>
        </p:nvSpPr>
        <p:spPr>
          <a:xfrm>
            <a:off x="295221" y="2165576"/>
            <a:ext cx="1660800" cy="784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MoveWithWings</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442" name="Google Shape;442;p40"/>
          <p:cNvCxnSpPr/>
          <p:nvPr/>
        </p:nvCxnSpPr>
        <p:spPr>
          <a:xfrm>
            <a:off x="295221" y="2428078"/>
            <a:ext cx="1655700" cy="0"/>
          </a:xfrm>
          <a:prstGeom prst="straightConnector1">
            <a:avLst/>
          </a:prstGeom>
          <a:noFill/>
          <a:ln cap="flat" cmpd="sng" w="19050">
            <a:solidFill>
              <a:schemeClr val="dk2"/>
            </a:solidFill>
            <a:prstDash val="solid"/>
            <a:round/>
            <a:headEnd len="med" w="med" type="none"/>
            <a:tailEnd len="med" w="med" type="none"/>
          </a:ln>
        </p:spPr>
      </p:cxnSp>
      <p:sp>
        <p:nvSpPr>
          <p:cNvPr id="443" name="Google Shape;443;p40"/>
          <p:cNvSpPr/>
          <p:nvPr/>
        </p:nvSpPr>
        <p:spPr>
          <a:xfrm>
            <a:off x="2085874" y="2165475"/>
            <a:ext cx="1720500" cy="784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MoveWithWheels</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444" name="Google Shape;444;p40"/>
          <p:cNvCxnSpPr/>
          <p:nvPr/>
        </p:nvCxnSpPr>
        <p:spPr>
          <a:xfrm>
            <a:off x="2085874" y="2427977"/>
            <a:ext cx="1715400" cy="0"/>
          </a:xfrm>
          <a:prstGeom prst="straightConnector1">
            <a:avLst/>
          </a:prstGeom>
          <a:noFill/>
          <a:ln cap="flat" cmpd="sng" w="19050">
            <a:solidFill>
              <a:schemeClr val="dk2"/>
            </a:solidFill>
            <a:prstDash val="solid"/>
            <a:round/>
            <a:headEnd len="med" w="med" type="none"/>
            <a:tailEnd len="med" w="med" type="none"/>
          </a:ln>
        </p:spPr>
      </p:cxnSp>
      <p:cxnSp>
        <p:nvCxnSpPr>
          <p:cNvPr id="445" name="Google Shape;445;p40"/>
          <p:cNvCxnSpPr>
            <a:stCxn id="441" idx="0"/>
            <a:endCxn id="439" idx="2"/>
          </p:cNvCxnSpPr>
          <p:nvPr/>
        </p:nvCxnSpPr>
        <p:spPr>
          <a:xfrm flipH="1" rot="10800000">
            <a:off x="1125621" y="2029376"/>
            <a:ext cx="960300" cy="136200"/>
          </a:xfrm>
          <a:prstGeom prst="straightConnector1">
            <a:avLst/>
          </a:prstGeom>
          <a:noFill/>
          <a:ln cap="flat" cmpd="sng" w="28575">
            <a:solidFill>
              <a:schemeClr val="dk2"/>
            </a:solidFill>
            <a:prstDash val="dot"/>
            <a:round/>
            <a:headEnd len="med" w="med" type="none"/>
            <a:tailEnd len="med" w="med" type="triangle"/>
          </a:ln>
        </p:spPr>
      </p:cxnSp>
      <p:cxnSp>
        <p:nvCxnSpPr>
          <p:cNvPr id="446" name="Google Shape;446;p40"/>
          <p:cNvCxnSpPr>
            <a:stCxn id="443" idx="0"/>
            <a:endCxn id="439" idx="2"/>
          </p:cNvCxnSpPr>
          <p:nvPr/>
        </p:nvCxnSpPr>
        <p:spPr>
          <a:xfrm rot="10800000">
            <a:off x="2085724" y="2029275"/>
            <a:ext cx="860400" cy="136200"/>
          </a:xfrm>
          <a:prstGeom prst="straightConnector1">
            <a:avLst/>
          </a:prstGeom>
          <a:noFill/>
          <a:ln cap="flat" cmpd="sng" w="28575">
            <a:solidFill>
              <a:schemeClr val="dk2"/>
            </a:solidFill>
            <a:prstDash val="dot"/>
            <a:round/>
            <a:headEnd len="med" w="med" type="none"/>
            <a:tailEnd len="med" w="med" type="triangle"/>
          </a:ln>
        </p:spPr>
      </p:cxnSp>
      <p:sp>
        <p:nvSpPr>
          <p:cNvPr id="447" name="Google Shape;447;p40"/>
          <p:cNvSpPr/>
          <p:nvPr/>
        </p:nvSpPr>
        <p:spPr>
          <a:xfrm>
            <a:off x="899025" y="3086350"/>
            <a:ext cx="2285700" cy="1816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Robot</a:t>
            </a:r>
            <a:endParaRPr i="1"/>
          </a:p>
          <a:p>
            <a:pPr indent="0" lvl="0" marL="0" rtl="0" algn="l">
              <a:spcBef>
                <a:spcPts val="0"/>
              </a:spcBef>
              <a:spcAft>
                <a:spcPts val="0"/>
              </a:spcAft>
              <a:buNone/>
            </a:pPr>
            <a:r>
              <a:rPr lang="sv-SE"/>
              <a:t>MoveBehavior myMove</a:t>
            </a:r>
            <a:endParaRPr/>
          </a:p>
          <a:p>
            <a:pPr indent="0" lvl="0" marL="0" rtl="0" algn="l">
              <a:spcBef>
                <a:spcPts val="0"/>
              </a:spcBef>
              <a:spcAft>
                <a:spcPts val="0"/>
              </a:spcAft>
              <a:buNone/>
            </a:pPr>
            <a:r>
              <a:rPr lang="sv-SE"/>
              <a:t>ShootBehavior myShoot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target()</a:t>
            </a:r>
            <a:endParaRPr/>
          </a:p>
          <a:p>
            <a:pPr indent="0" lvl="0" marL="0" rtl="0" algn="l">
              <a:spcBef>
                <a:spcPts val="0"/>
              </a:spcBef>
              <a:spcAft>
                <a:spcPts val="0"/>
              </a:spcAft>
              <a:buNone/>
            </a:pPr>
            <a:r>
              <a:rPr lang="sv-SE"/>
              <a:t>move()</a:t>
            </a:r>
            <a:endParaRPr/>
          </a:p>
          <a:p>
            <a:pPr indent="0" lvl="0" marL="0" rtl="0" algn="l">
              <a:spcBef>
                <a:spcPts val="0"/>
              </a:spcBef>
              <a:spcAft>
                <a:spcPts val="0"/>
              </a:spcAft>
              <a:buNone/>
            </a:pPr>
            <a:r>
              <a:rPr lang="sv-SE"/>
              <a:t>shoot()</a:t>
            </a:r>
            <a:endParaRPr/>
          </a:p>
          <a:p>
            <a:pPr indent="0" lvl="0" marL="0" rtl="0" algn="l">
              <a:spcBef>
                <a:spcPts val="0"/>
              </a:spcBef>
              <a:spcAft>
                <a:spcPts val="0"/>
              </a:spcAft>
              <a:buNone/>
            </a:pPr>
            <a:r>
              <a:rPr lang="sv-SE"/>
              <a:t>display()</a:t>
            </a:r>
            <a:endParaRPr/>
          </a:p>
        </p:txBody>
      </p:sp>
      <p:cxnSp>
        <p:nvCxnSpPr>
          <p:cNvPr id="448" name="Google Shape;448;p40"/>
          <p:cNvCxnSpPr/>
          <p:nvPr/>
        </p:nvCxnSpPr>
        <p:spPr>
          <a:xfrm>
            <a:off x="902621" y="3378699"/>
            <a:ext cx="2278500" cy="0"/>
          </a:xfrm>
          <a:prstGeom prst="straightConnector1">
            <a:avLst/>
          </a:prstGeom>
          <a:noFill/>
          <a:ln cap="flat" cmpd="sng" w="19050">
            <a:solidFill>
              <a:schemeClr val="dk2"/>
            </a:solidFill>
            <a:prstDash val="solid"/>
            <a:round/>
            <a:headEnd len="med" w="med" type="none"/>
            <a:tailEnd len="med" w="med" type="none"/>
          </a:ln>
        </p:spPr>
      </p:cxnSp>
      <p:cxnSp>
        <p:nvCxnSpPr>
          <p:cNvPr id="449" name="Google Shape;449;p40"/>
          <p:cNvCxnSpPr/>
          <p:nvPr/>
        </p:nvCxnSpPr>
        <p:spPr>
          <a:xfrm>
            <a:off x="899025" y="3878975"/>
            <a:ext cx="2285700" cy="0"/>
          </a:xfrm>
          <a:prstGeom prst="straightConnector1">
            <a:avLst/>
          </a:prstGeom>
          <a:noFill/>
          <a:ln cap="flat" cmpd="sng" w="19050">
            <a:solidFill>
              <a:schemeClr val="dk2"/>
            </a:solidFill>
            <a:prstDash val="solid"/>
            <a:round/>
            <a:headEnd len="med" w="med" type="none"/>
            <a:tailEnd len="med" w="med" type="none"/>
          </a:ln>
        </p:spPr>
      </p:cxnSp>
      <p:sp>
        <p:nvSpPr>
          <p:cNvPr id="450" name="Google Shape;450;p40"/>
          <p:cNvSpPr/>
          <p:nvPr/>
        </p:nvSpPr>
        <p:spPr>
          <a:xfrm>
            <a:off x="3806375" y="3922400"/>
            <a:ext cx="2490000" cy="8403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sv-SE" sz="1800">
                <a:solidFill>
                  <a:schemeClr val="dk1"/>
                </a:solidFill>
              </a:rPr>
              <a:t>move() {</a:t>
            </a:r>
            <a:endParaRPr b="1" sz="1800">
              <a:solidFill>
                <a:schemeClr val="dk1"/>
              </a:solidFill>
            </a:endParaRPr>
          </a:p>
          <a:p>
            <a:pPr indent="0" lvl="0" marL="0" rtl="0" algn="l">
              <a:spcBef>
                <a:spcPts val="0"/>
              </a:spcBef>
              <a:spcAft>
                <a:spcPts val="0"/>
              </a:spcAft>
              <a:buClr>
                <a:schemeClr val="dk1"/>
              </a:buClr>
              <a:buSzPts val="1100"/>
              <a:buFont typeface="Arial"/>
              <a:buNone/>
            </a:pPr>
            <a:r>
              <a:rPr b="1" lang="sv-SE" sz="1800">
                <a:solidFill>
                  <a:schemeClr val="dk1"/>
                </a:solidFill>
              </a:rPr>
              <a:t>	myMove.move();</a:t>
            </a:r>
            <a:endParaRPr b="1" sz="1800">
              <a:solidFill>
                <a:schemeClr val="dk1"/>
              </a:solidFill>
            </a:endParaRPr>
          </a:p>
          <a:p>
            <a:pPr indent="0" lvl="0" marL="0" rtl="0" algn="l">
              <a:spcBef>
                <a:spcPts val="0"/>
              </a:spcBef>
              <a:spcAft>
                <a:spcPts val="0"/>
              </a:spcAft>
              <a:buClr>
                <a:schemeClr val="dk1"/>
              </a:buClr>
              <a:buSzPts val="1100"/>
              <a:buFont typeface="Arial"/>
              <a:buNone/>
            </a:pPr>
            <a:r>
              <a:rPr b="1" lang="sv-SE" sz="1800">
                <a:solidFill>
                  <a:schemeClr val="dk1"/>
                </a:solidFill>
              </a:rPr>
              <a:t>}</a:t>
            </a:r>
            <a:endParaRPr b="1" sz="1800"/>
          </a:p>
        </p:txBody>
      </p:sp>
      <p:cxnSp>
        <p:nvCxnSpPr>
          <p:cNvPr id="451" name="Google Shape;451;p40"/>
          <p:cNvCxnSpPr>
            <a:stCxn id="450" idx="1"/>
          </p:cNvCxnSpPr>
          <p:nvPr/>
        </p:nvCxnSpPr>
        <p:spPr>
          <a:xfrm rot="10800000">
            <a:off x="2085875" y="4323350"/>
            <a:ext cx="1720500" cy="19200"/>
          </a:xfrm>
          <a:prstGeom prst="straightConnector1">
            <a:avLst/>
          </a:prstGeom>
          <a:noFill/>
          <a:ln cap="flat" cmpd="sng" w="38100">
            <a:solidFill>
              <a:schemeClr val="dk2"/>
            </a:solidFill>
            <a:prstDash val="solid"/>
            <a:round/>
            <a:headEnd len="med" w="med" type="none"/>
            <a:tailEnd len="med" w="med" type="triangle"/>
          </a:ln>
        </p:spPr>
      </p:cxnSp>
      <p:sp>
        <p:nvSpPr>
          <p:cNvPr id="452" name="Google Shape;45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463040" y="560128"/>
            <a:ext cx="8217900" cy="6684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sv-SE" sz="2600"/>
              <a:t>Favor composition over inheritance</a:t>
            </a:r>
            <a:endParaRPr sz="3000"/>
          </a:p>
        </p:txBody>
      </p:sp>
      <p:sp>
        <p:nvSpPr>
          <p:cNvPr id="458" name="Google Shape;458;p41"/>
          <p:cNvSpPr/>
          <p:nvPr/>
        </p:nvSpPr>
        <p:spPr>
          <a:xfrm>
            <a:off x="5901775" y="1720453"/>
            <a:ext cx="19254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MoveBehavior</a:t>
            </a:r>
            <a:endParaRPr b="1" i="1"/>
          </a:p>
          <a:p>
            <a:pPr indent="0" lvl="0" marL="0" rtl="0" algn="l">
              <a:spcBef>
                <a:spcPts val="0"/>
              </a:spcBef>
              <a:spcAft>
                <a:spcPts val="0"/>
              </a:spcAft>
              <a:buNone/>
            </a:pPr>
            <a:r>
              <a:rPr i="1" lang="sv-SE"/>
              <a:t>move()</a:t>
            </a:r>
            <a:endParaRPr i="1"/>
          </a:p>
        </p:txBody>
      </p:sp>
      <p:cxnSp>
        <p:nvCxnSpPr>
          <p:cNvPr id="459" name="Google Shape;459;p41"/>
          <p:cNvCxnSpPr/>
          <p:nvPr/>
        </p:nvCxnSpPr>
        <p:spPr>
          <a:xfrm>
            <a:off x="5904619" y="2141578"/>
            <a:ext cx="1919700" cy="0"/>
          </a:xfrm>
          <a:prstGeom prst="straightConnector1">
            <a:avLst/>
          </a:prstGeom>
          <a:noFill/>
          <a:ln cap="flat" cmpd="sng" w="19050">
            <a:solidFill>
              <a:schemeClr val="dk2"/>
            </a:solidFill>
            <a:prstDash val="solid"/>
            <a:round/>
            <a:headEnd len="med" w="med" type="none"/>
            <a:tailEnd len="med" w="med" type="none"/>
          </a:ln>
        </p:spPr>
      </p:cxnSp>
      <p:sp>
        <p:nvSpPr>
          <p:cNvPr id="460" name="Google Shape;460;p41"/>
          <p:cNvSpPr/>
          <p:nvPr/>
        </p:nvSpPr>
        <p:spPr>
          <a:xfrm>
            <a:off x="5009725" y="2630725"/>
            <a:ext cx="15930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MoveWithWings</a:t>
            </a:r>
            <a:endParaRPr b="1"/>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461" name="Google Shape;461;p41"/>
          <p:cNvCxnSpPr/>
          <p:nvPr/>
        </p:nvCxnSpPr>
        <p:spPr>
          <a:xfrm>
            <a:off x="5009725" y="2841166"/>
            <a:ext cx="1588200" cy="0"/>
          </a:xfrm>
          <a:prstGeom prst="straightConnector1">
            <a:avLst/>
          </a:prstGeom>
          <a:noFill/>
          <a:ln cap="flat" cmpd="sng" w="19050">
            <a:solidFill>
              <a:schemeClr val="dk2"/>
            </a:solidFill>
            <a:prstDash val="solid"/>
            <a:round/>
            <a:headEnd len="med" w="med" type="none"/>
            <a:tailEnd len="med" w="med" type="none"/>
          </a:ln>
        </p:spPr>
      </p:cxnSp>
      <p:sp>
        <p:nvSpPr>
          <p:cNvPr id="462" name="Google Shape;462;p41"/>
          <p:cNvSpPr/>
          <p:nvPr/>
        </p:nvSpPr>
        <p:spPr>
          <a:xfrm>
            <a:off x="6692850" y="2630725"/>
            <a:ext cx="16689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MoveWithWheels</a:t>
            </a:r>
            <a:endParaRPr b="1"/>
          </a:p>
          <a:p>
            <a:pPr indent="0" lvl="0" marL="0" rtl="0" algn="l">
              <a:spcBef>
                <a:spcPts val="0"/>
              </a:spcBef>
              <a:spcAft>
                <a:spcPts val="0"/>
              </a:spcAft>
              <a:buNone/>
            </a:pPr>
            <a:r>
              <a:rPr lang="sv-SE"/>
              <a:t>move() { .. }</a:t>
            </a:r>
            <a:endParaRPr/>
          </a:p>
          <a:p>
            <a:pPr indent="0" lvl="0" marL="0" rtl="0" algn="l">
              <a:spcBef>
                <a:spcPts val="0"/>
              </a:spcBef>
              <a:spcAft>
                <a:spcPts val="0"/>
              </a:spcAft>
              <a:buNone/>
            </a:pPr>
            <a:r>
              <a:t/>
            </a:r>
            <a:endParaRPr/>
          </a:p>
        </p:txBody>
      </p:sp>
      <p:cxnSp>
        <p:nvCxnSpPr>
          <p:cNvPr id="463" name="Google Shape;463;p41"/>
          <p:cNvCxnSpPr/>
          <p:nvPr/>
        </p:nvCxnSpPr>
        <p:spPr>
          <a:xfrm>
            <a:off x="6692850" y="2841164"/>
            <a:ext cx="1663800" cy="0"/>
          </a:xfrm>
          <a:prstGeom prst="straightConnector1">
            <a:avLst/>
          </a:prstGeom>
          <a:noFill/>
          <a:ln cap="flat" cmpd="sng" w="19050">
            <a:solidFill>
              <a:schemeClr val="dk2"/>
            </a:solidFill>
            <a:prstDash val="solid"/>
            <a:round/>
            <a:headEnd len="med" w="med" type="none"/>
            <a:tailEnd len="med" w="med" type="none"/>
          </a:ln>
        </p:spPr>
      </p:cxnSp>
      <p:cxnSp>
        <p:nvCxnSpPr>
          <p:cNvPr id="464" name="Google Shape;464;p41"/>
          <p:cNvCxnSpPr>
            <a:stCxn id="460" idx="0"/>
            <a:endCxn id="458" idx="2"/>
          </p:cNvCxnSpPr>
          <p:nvPr/>
        </p:nvCxnSpPr>
        <p:spPr>
          <a:xfrm flipH="1" rot="10800000">
            <a:off x="5806225" y="2349325"/>
            <a:ext cx="1058400" cy="281400"/>
          </a:xfrm>
          <a:prstGeom prst="straightConnector1">
            <a:avLst/>
          </a:prstGeom>
          <a:noFill/>
          <a:ln cap="flat" cmpd="sng" w="28575">
            <a:solidFill>
              <a:schemeClr val="dk2"/>
            </a:solidFill>
            <a:prstDash val="dot"/>
            <a:round/>
            <a:headEnd len="med" w="med" type="none"/>
            <a:tailEnd len="med" w="med" type="triangle"/>
          </a:ln>
        </p:spPr>
      </p:cxnSp>
      <p:cxnSp>
        <p:nvCxnSpPr>
          <p:cNvPr id="465" name="Google Shape;465;p41"/>
          <p:cNvCxnSpPr>
            <a:stCxn id="462" idx="0"/>
            <a:endCxn id="458" idx="2"/>
          </p:cNvCxnSpPr>
          <p:nvPr/>
        </p:nvCxnSpPr>
        <p:spPr>
          <a:xfrm rot="10800000">
            <a:off x="6864600" y="2349325"/>
            <a:ext cx="662700" cy="281400"/>
          </a:xfrm>
          <a:prstGeom prst="straightConnector1">
            <a:avLst/>
          </a:prstGeom>
          <a:noFill/>
          <a:ln cap="flat" cmpd="sng" w="28575">
            <a:solidFill>
              <a:schemeClr val="dk2"/>
            </a:solidFill>
            <a:prstDash val="dot"/>
            <a:round/>
            <a:headEnd len="med" w="med" type="none"/>
            <a:tailEnd len="med" w="med" type="triangle"/>
          </a:ln>
        </p:spPr>
      </p:cxnSp>
      <p:sp>
        <p:nvSpPr>
          <p:cNvPr id="466" name="Google Shape;466;p41"/>
          <p:cNvSpPr/>
          <p:nvPr/>
        </p:nvSpPr>
        <p:spPr>
          <a:xfrm>
            <a:off x="952100" y="1625950"/>
            <a:ext cx="2159700" cy="2233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Robot</a:t>
            </a:r>
            <a:endParaRPr b="1"/>
          </a:p>
          <a:p>
            <a:pPr indent="0" lvl="0" marL="0" rtl="0" algn="l">
              <a:spcBef>
                <a:spcPts val="0"/>
              </a:spcBef>
              <a:spcAft>
                <a:spcPts val="0"/>
              </a:spcAft>
              <a:buNone/>
            </a:pPr>
            <a:r>
              <a:rPr lang="sv-SE"/>
              <a:t>MoveBehavior myMove</a:t>
            </a:r>
            <a:endParaRPr/>
          </a:p>
          <a:p>
            <a:pPr indent="0" lvl="0" marL="0" rtl="0" algn="l">
              <a:spcBef>
                <a:spcPts val="0"/>
              </a:spcBef>
              <a:spcAft>
                <a:spcPts val="0"/>
              </a:spcAft>
              <a:buNone/>
            </a:pPr>
            <a:r>
              <a:rPr lang="sv-SE"/>
              <a:t>ShootBehavior myShoot</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target()</a:t>
            </a:r>
            <a:endParaRPr/>
          </a:p>
          <a:p>
            <a:pPr indent="0" lvl="0" marL="0" rtl="0" algn="l">
              <a:spcBef>
                <a:spcPts val="0"/>
              </a:spcBef>
              <a:spcAft>
                <a:spcPts val="0"/>
              </a:spcAft>
              <a:buNone/>
            </a:pPr>
            <a:r>
              <a:rPr lang="sv-SE"/>
              <a:t>shoot()</a:t>
            </a:r>
            <a:endParaRPr/>
          </a:p>
          <a:p>
            <a:pPr indent="0" lvl="0" marL="0" rtl="0" algn="l">
              <a:spcBef>
                <a:spcPts val="0"/>
              </a:spcBef>
              <a:spcAft>
                <a:spcPts val="0"/>
              </a:spcAft>
              <a:buNone/>
            </a:pPr>
            <a:r>
              <a:rPr lang="sv-SE"/>
              <a:t>move()</a:t>
            </a:r>
            <a:endParaRPr/>
          </a:p>
          <a:p>
            <a:pPr indent="0" lvl="0" marL="0" rtl="0" algn="l">
              <a:spcBef>
                <a:spcPts val="0"/>
              </a:spcBef>
              <a:spcAft>
                <a:spcPts val="0"/>
              </a:spcAft>
              <a:buNone/>
            </a:pPr>
            <a:r>
              <a:rPr i="1" lang="sv-SE"/>
              <a:t>display()</a:t>
            </a:r>
            <a:endParaRPr i="1"/>
          </a:p>
          <a:p>
            <a:pPr indent="0" lvl="0" marL="0" rtl="0" algn="l">
              <a:spcBef>
                <a:spcPts val="0"/>
              </a:spcBef>
              <a:spcAft>
                <a:spcPts val="0"/>
              </a:spcAft>
              <a:buNone/>
            </a:pPr>
            <a:r>
              <a:rPr lang="sv-SE"/>
              <a:t>setMoveBehavior()</a:t>
            </a:r>
            <a:endParaRPr/>
          </a:p>
          <a:p>
            <a:pPr indent="0" lvl="0" marL="0" rtl="0" algn="l">
              <a:spcBef>
                <a:spcPts val="0"/>
              </a:spcBef>
              <a:spcAft>
                <a:spcPts val="0"/>
              </a:spcAft>
              <a:buNone/>
            </a:pPr>
            <a:r>
              <a:rPr lang="sv-SE"/>
              <a:t>setShootBehavior()</a:t>
            </a:r>
            <a:endParaRPr/>
          </a:p>
        </p:txBody>
      </p:sp>
      <p:cxnSp>
        <p:nvCxnSpPr>
          <p:cNvPr id="467" name="Google Shape;467;p41"/>
          <p:cNvCxnSpPr/>
          <p:nvPr/>
        </p:nvCxnSpPr>
        <p:spPr>
          <a:xfrm>
            <a:off x="975345" y="1905015"/>
            <a:ext cx="2113200" cy="0"/>
          </a:xfrm>
          <a:prstGeom prst="straightConnector1">
            <a:avLst/>
          </a:prstGeom>
          <a:noFill/>
          <a:ln cap="flat" cmpd="sng" w="19050">
            <a:solidFill>
              <a:schemeClr val="dk2"/>
            </a:solidFill>
            <a:prstDash val="solid"/>
            <a:round/>
            <a:headEnd len="med" w="med" type="none"/>
            <a:tailEnd len="med" w="med" type="none"/>
          </a:ln>
        </p:spPr>
      </p:cxnSp>
      <p:cxnSp>
        <p:nvCxnSpPr>
          <p:cNvPr id="468" name="Google Shape;468;p41"/>
          <p:cNvCxnSpPr/>
          <p:nvPr/>
        </p:nvCxnSpPr>
        <p:spPr>
          <a:xfrm>
            <a:off x="972045" y="2445155"/>
            <a:ext cx="2119800" cy="0"/>
          </a:xfrm>
          <a:prstGeom prst="straightConnector1">
            <a:avLst/>
          </a:prstGeom>
          <a:noFill/>
          <a:ln cap="flat" cmpd="sng" w="19050">
            <a:solidFill>
              <a:schemeClr val="dk2"/>
            </a:solidFill>
            <a:prstDash val="solid"/>
            <a:round/>
            <a:headEnd len="med" w="med" type="none"/>
            <a:tailEnd len="med" w="med" type="none"/>
          </a:ln>
        </p:spPr>
      </p:cxnSp>
      <p:sp>
        <p:nvSpPr>
          <p:cNvPr id="469" name="Google Shape;469;p41"/>
          <p:cNvSpPr/>
          <p:nvPr/>
        </p:nvSpPr>
        <p:spPr>
          <a:xfrm>
            <a:off x="5901775" y="3398944"/>
            <a:ext cx="1925400" cy="7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&lt;&lt;interface&gt;&gt;</a:t>
            </a:r>
            <a:endParaRPr b="1" i="1"/>
          </a:p>
          <a:p>
            <a:pPr indent="0" lvl="0" marL="0" rtl="0" algn="ctr">
              <a:spcBef>
                <a:spcPts val="0"/>
              </a:spcBef>
              <a:spcAft>
                <a:spcPts val="0"/>
              </a:spcAft>
              <a:buNone/>
            </a:pPr>
            <a:r>
              <a:rPr b="1" i="1" lang="sv-SE"/>
              <a:t>ShootBehavior</a:t>
            </a:r>
            <a:endParaRPr b="1" i="1"/>
          </a:p>
          <a:p>
            <a:pPr indent="0" lvl="0" marL="0" rtl="0" algn="l">
              <a:spcBef>
                <a:spcPts val="0"/>
              </a:spcBef>
              <a:spcAft>
                <a:spcPts val="0"/>
              </a:spcAft>
              <a:buNone/>
            </a:pPr>
            <a:r>
              <a:rPr i="1" lang="sv-SE"/>
              <a:t>shoot()</a:t>
            </a:r>
            <a:endParaRPr i="1"/>
          </a:p>
        </p:txBody>
      </p:sp>
      <p:cxnSp>
        <p:nvCxnSpPr>
          <p:cNvPr id="470" name="Google Shape;470;p41"/>
          <p:cNvCxnSpPr/>
          <p:nvPr/>
        </p:nvCxnSpPr>
        <p:spPr>
          <a:xfrm>
            <a:off x="5904619" y="3882837"/>
            <a:ext cx="1919700" cy="0"/>
          </a:xfrm>
          <a:prstGeom prst="straightConnector1">
            <a:avLst/>
          </a:prstGeom>
          <a:noFill/>
          <a:ln cap="flat" cmpd="sng" w="19050">
            <a:solidFill>
              <a:schemeClr val="dk2"/>
            </a:solidFill>
            <a:prstDash val="solid"/>
            <a:round/>
            <a:headEnd len="med" w="med" type="none"/>
            <a:tailEnd len="med" w="med" type="none"/>
          </a:ln>
        </p:spPr>
      </p:cxnSp>
      <p:sp>
        <p:nvSpPr>
          <p:cNvPr id="471" name="Google Shape;471;p41"/>
          <p:cNvSpPr/>
          <p:nvPr/>
        </p:nvSpPr>
        <p:spPr>
          <a:xfrm>
            <a:off x="5028294" y="4277467"/>
            <a:ext cx="15084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GunShooting</a:t>
            </a:r>
            <a:endParaRPr b="1"/>
          </a:p>
          <a:p>
            <a:pPr indent="0" lvl="0" marL="0" rtl="0" algn="l">
              <a:spcBef>
                <a:spcPts val="0"/>
              </a:spcBef>
              <a:spcAft>
                <a:spcPts val="0"/>
              </a:spcAft>
              <a:buNone/>
            </a:pPr>
            <a:r>
              <a:rPr lang="sv-SE"/>
              <a:t>shoot() { .. }</a:t>
            </a:r>
            <a:endParaRPr/>
          </a:p>
          <a:p>
            <a:pPr indent="0" lvl="0" marL="0" rtl="0" algn="l">
              <a:spcBef>
                <a:spcPts val="0"/>
              </a:spcBef>
              <a:spcAft>
                <a:spcPts val="0"/>
              </a:spcAft>
              <a:buNone/>
            </a:pPr>
            <a:r>
              <a:t/>
            </a:r>
            <a:endParaRPr/>
          </a:p>
        </p:txBody>
      </p:sp>
      <p:cxnSp>
        <p:nvCxnSpPr>
          <p:cNvPr id="472" name="Google Shape;472;p41"/>
          <p:cNvCxnSpPr/>
          <p:nvPr/>
        </p:nvCxnSpPr>
        <p:spPr>
          <a:xfrm>
            <a:off x="5028294" y="4487909"/>
            <a:ext cx="1503900" cy="0"/>
          </a:xfrm>
          <a:prstGeom prst="straightConnector1">
            <a:avLst/>
          </a:prstGeom>
          <a:noFill/>
          <a:ln cap="flat" cmpd="sng" w="19050">
            <a:solidFill>
              <a:schemeClr val="dk2"/>
            </a:solidFill>
            <a:prstDash val="solid"/>
            <a:round/>
            <a:headEnd len="med" w="med" type="none"/>
            <a:tailEnd len="med" w="med" type="none"/>
          </a:ln>
        </p:spPr>
      </p:cxnSp>
      <p:sp>
        <p:nvSpPr>
          <p:cNvPr id="473" name="Google Shape;473;p41"/>
          <p:cNvSpPr/>
          <p:nvPr/>
        </p:nvSpPr>
        <p:spPr>
          <a:xfrm>
            <a:off x="6923238" y="4277467"/>
            <a:ext cx="1438500" cy="628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LaserShooting</a:t>
            </a:r>
            <a:endParaRPr b="1"/>
          </a:p>
          <a:p>
            <a:pPr indent="0" lvl="0" marL="0" rtl="0" algn="l">
              <a:spcBef>
                <a:spcPts val="0"/>
              </a:spcBef>
              <a:spcAft>
                <a:spcPts val="0"/>
              </a:spcAft>
              <a:buNone/>
            </a:pPr>
            <a:r>
              <a:rPr lang="sv-SE"/>
              <a:t>shoot() { .. }</a:t>
            </a:r>
            <a:endParaRPr/>
          </a:p>
          <a:p>
            <a:pPr indent="0" lvl="0" marL="0" rtl="0" algn="l">
              <a:spcBef>
                <a:spcPts val="0"/>
              </a:spcBef>
              <a:spcAft>
                <a:spcPts val="0"/>
              </a:spcAft>
              <a:buNone/>
            </a:pPr>
            <a:r>
              <a:t/>
            </a:r>
            <a:endParaRPr/>
          </a:p>
        </p:txBody>
      </p:sp>
      <p:cxnSp>
        <p:nvCxnSpPr>
          <p:cNvPr id="474" name="Google Shape;474;p41"/>
          <p:cNvCxnSpPr/>
          <p:nvPr/>
        </p:nvCxnSpPr>
        <p:spPr>
          <a:xfrm>
            <a:off x="6923238" y="4487909"/>
            <a:ext cx="1434000" cy="0"/>
          </a:xfrm>
          <a:prstGeom prst="straightConnector1">
            <a:avLst/>
          </a:prstGeom>
          <a:noFill/>
          <a:ln cap="flat" cmpd="sng" w="19050">
            <a:solidFill>
              <a:schemeClr val="dk2"/>
            </a:solidFill>
            <a:prstDash val="solid"/>
            <a:round/>
            <a:headEnd len="med" w="med" type="none"/>
            <a:tailEnd len="med" w="med" type="none"/>
          </a:ln>
        </p:spPr>
      </p:cxnSp>
      <p:cxnSp>
        <p:nvCxnSpPr>
          <p:cNvPr id="475" name="Google Shape;475;p41"/>
          <p:cNvCxnSpPr>
            <a:stCxn id="471" idx="0"/>
            <a:endCxn id="469" idx="2"/>
          </p:cNvCxnSpPr>
          <p:nvPr/>
        </p:nvCxnSpPr>
        <p:spPr>
          <a:xfrm flipH="1" rot="10800000">
            <a:off x="5782494" y="4137367"/>
            <a:ext cx="1082100" cy="140100"/>
          </a:xfrm>
          <a:prstGeom prst="straightConnector1">
            <a:avLst/>
          </a:prstGeom>
          <a:noFill/>
          <a:ln cap="flat" cmpd="sng" w="28575">
            <a:solidFill>
              <a:schemeClr val="dk2"/>
            </a:solidFill>
            <a:prstDash val="dot"/>
            <a:round/>
            <a:headEnd len="med" w="med" type="none"/>
            <a:tailEnd len="med" w="med" type="triangle"/>
          </a:ln>
        </p:spPr>
      </p:cxnSp>
      <p:cxnSp>
        <p:nvCxnSpPr>
          <p:cNvPr id="476" name="Google Shape;476;p41"/>
          <p:cNvCxnSpPr>
            <a:stCxn id="473" idx="0"/>
            <a:endCxn id="469" idx="2"/>
          </p:cNvCxnSpPr>
          <p:nvPr/>
        </p:nvCxnSpPr>
        <p:spPr>
          <a:xfrm rot="10800000">
            <a:off x="6864588" y="4137367"/>
            <a:ext cx="777900" cy="140100"/>
          </a:xfrm>
          <a:prstGeom prst="straightConnector1">
            <a:avLst/>
          </a:prstGeom>
          <a:noFill/>
          <a:ln cap="flat" cmpd="sng" w="28575">
            <a:solidFill>
              <a:schemeClr val="dk2"/>
            </a:solidFill>
            <a:prstDash val="dot"/>
            <a:round/>
            <a:headEnd len="med" w="med" type="none"/>
            <a:tailEnd len="med" w="med" type="triangle"/>
          </a:ln>
        </p:spPr>
      </p:cxnSp>
      <p:cxnSp>
        <p:nvCxnSpPr>
          <p:cNvPr id="477" name="Google Shape;477;p41"/>
          <p:cNvCxnSpPr>
            <a:endCxn id="458" idx="1"/>
          </p:cNvCxnSpPr>
          <p:nvPr/>
        </p:nvCxnSpPr>
        <p:spPr>
          <a:xfrm>
            <a:off x="3089575" y="2008753"/>
            <a:ext cx="2812200" cy="26100"/>
          </a:xfrm>
          <a:prstGeom prst="straightConnector1">
            <a:avLst/>
          </a:prstGeom>
          <a:noFill/>
          <a:ln cap="flat" cmpd="sng" w="28575">
            <a:solidFill>
              <a:schemeClr val="dk2"/>
            </a:solidFill>
            <a:prstDash val="solid"/>
            <a:round/>
            <a:headEnd len="med" w="med" type="diamond"/>
            <a:tailEnd len="med" w="med" type="none"/>
          </a:ln>
        </p:spPr>
      </p:cxnSp>
      <p:cxnSp>
        <p:nvCxnSpPr>
          <p:cNvPr id="478" name="Google Shape;478;p41"/>
          <p:cNvCxnSpPr>
            <a:endCxn id="469" idx="1"/>
          </p:cNvCxnSpPr>
          <p:nvPr/>
        </p:nvCxnSpPr>
        <p:spPr>
          <a:xfrm>
            <a:off x="2968375" y="2335594"/>
            <a:ext cx="2933400" cy="1432500"/>
          </a:xfrm>
          <a:prstGeom prst="straightConnector1">
            <a:avLst/>
          </a:prstGeom>
          <a:noFill/>
          <a:ln cap="flat" cmpd="sng" w="28575">
            <a:solidFill>
              <a:schemeClr val="dk2"/>
            </a:solidFill>
            <a:prstDash val="solid"/>
            <a:round/>
            <a:headEnd len="med" w="med" type="diamond"/>
            <a:tailEnd len="med" w="med" type="none"/>
          </a:ln>
        </p:spPr>
      </p:cxnSp>
      <p:sp>
        <p:nvSpPr>
          <p:cNvPr id="479" name="Google Shape;479;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0" name="Google Shape;480;p41"/>
          <p:cNvSpPr/>
          <p:nvPr/>
        </p:nvSpPr>
        <p:spPr>
          <a:xfrm>
            <a:off x="6331800" y="560125"/>
            <a:ext cx="2812200" cy="911700"/>
          </a:xfrm>
          <a:prstGeom prst="rect">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 class can be composed of building blocks of encapsulated variable code. Class calls into the block.</a:t>
            </a:r>
            <a:endParaRPr b="1"/>
          </a:p>
        </p:txBody>
      </p:sp>
      <p:sp>
        <p:nvSpPr>
          <p:cNvPr id="481" name="Google Shape;481;p41"/>
          <p:cNvSpPr/>
          <p:nvPr/>
        </p:nvSpPr>
        <p:spPr>
          <a:xfrm>
            <a:off x="2345650" y="4019800"/>
            <a:ext cx="2490000" cy="8403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sv-SE" sz="1800">
                <a:solidFill>
                  <a:schemeClr val="dk1"/>
                </a:solidFill>
              </a:rPr>
              <a:t>move() {</a:t>
            </a:r>
            <a:endParaRPr b="1" sz="1800">
              <a:solidFill>
                <a:schemeClr val="dk1"/>
              </a:solidFill>
            </a:endParaRPr>
          </a:p>
          <a:p>
            <a:pPr indent="0" lvl="0" marL="0" rtl="0" algn="l">
              <a:spcBef>
                <a:spcPts val="0"/>
              </a:spcBef>
              <a:spcAft>
                <a:spcPts val="0"/>
              </a:spcAft>
              <a:buClr>
                <a:schemeClr val="dk1"/>
              </a:buClr>
              <a:buSzPts val="1100"/>
              <a:buFont typeface="Arial"/>
              <a:buNone/>
            </a:pPr>
            <a:r>
              <a:rPr b="1" lang="sv-SE" sz="1800">
                <a:solidFill>
                  <a:schemeClr val="dk1"/>
                </a:solidFill>
              </a:rPr>
              <a:t>	myMove.move();</a:t>
            </a:r>
            <a:endParaRPr b="1" sz="1800">
              <a:solidFill>
                <a:schemeClr val="dk1"/>
              </a:solidFill>
            </a:endParaRPr>
          </a:p>
          <a:p>
            <a:pPr indent="0" lvl="0" marL="0" rtl="0" algn="l">
              <a:spcBef>
                <a:spcPts val="0"/>
              </a:spcBef>
              <a:spcAft>
                <a:spcPts val="0"/>
              </a:spcAft>
              <a:buClr>
                <a:schemeClr val="dk1"/>
              </a:buClr>
              <a:buSzPts val="1100"/>
              <a:buFont typeface="Arial"/>
              <a:buNone/>
            </a:pPr>
            <a:r>
              <a:rPr b="1" lang="sv-SE" sz="1800">
                <a:solidFill>
                  <a:schemeClr val="dk1"/>
                </a:solidFill>
              </a:rPr>
              <a:t>}</a:t>
            </a:r>
            <a:endParaRPr b="1" sz="1800"/>
          </a:p>
        </p:txBody>
      </p:sp>
      <p:cxnSp>
        <p:nvCxnSpPr>
          <p:cNvPr id="482" name="Google Shape;482;p41"/>
          <p:cNvCxnSpPr>
            <a:stCxn id="481" idx="1"/>
          </p:cNvCxnSpPr>
          <p:nvPr/>
        </p:nvCxnSpPr>
        <p:spPr>
          <a:xfrm rot="10800000">
            <a:off x="1664350" y="3098350"/>
            <a:ext cx="681300" cy="1341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Decorator Pattern</a:t>
            </a:r>
            <a:endParaRPr/>
          </a:p>
        </p:txBody>
      </p:sp>
      <p:sp>
        <p:nvSpPr>
          <p:cNvPr id="488" name="Google Shape;488;p42"/>
          <p:cNvSpPr/>
          <p:nvPr/>
        </p:nvSpPr>
        <p:spPr>
          <a:xfrm>
            <a:off x="3532138" y="1261485"/>
            <a:ext cx="1508400" cy="899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Component</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sv-SE"/>
              <a:t>behavior()</a:t>
            </a:r>
            <a:endParaRPr/>
          </a:p>
          <a:p>
            <a:pPr indent="0" lvl="0" marL="0" rtl="0" algn="l">
              <a:spcBef>
                <a:spcPts val="0"/>
              </a:spcBef>
              <a:spcAft>
                <a:spcPts val="0"/>
              </a:spcAft>
              <a:buNone/>
            </a:pPr>
            <a:r>
              <a:rPr lang="sv-SE"/>
              <a:t>// Other methods</a:t>
            </a:r>
            <a:endParaRPr/>
          </a:p>
        </p:txBody>
      </p:sp>
      <p:cxnSp>
        <p:nvCxnSpPr>
          <p:cNvPr id="489" name="Google Shape;489;p42"/>
          <p:cNvCxnSpPr/>
          <p:nvPr/>
        </p:nvCxnSpPr>
        <p:spPr>
          <a:xfrm>
            <a:off x="3532138" y="1587047"/>
            <a:ext cx="1508400" cy="0"/>
          </a:xfrm>
          <a:prstGeom prst="straightConnector1">
            <a:avLst/>
          </a:prstGeom>
          <a:noFill/>
          <a:ln cap="flat" cmpd="sng" w="19050">
            <a:solidFill>
              <a:schemeClr val="dk2"/>
            </a:solidFill>
            <a:prstDash val="solid"/>
            <a:round/>
            <a:headEnd len="med" w="med" type="none"/>
            <a:tailEnd len="med" w="med" type="none"/>
          </a:ln>
        </p:spPr>
      </p:cxnSp>
      <p:sp>
        <p:nvSpPr>
          <p:cNvPr id="490" name="Google Shape;490;p42"/>
          <p:cNvSpPr/>
          <p:nvPr/>
        </p:nvSpPr>
        <p:spPr>
          <a:xfrm>
            <a:off x="1818188" y="2498794"/>
            <a:ext cx="2094300" cy="899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ConcreteComponent</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behavior()</a:t>
            </a:r>
            <a:endParaRPr/>
          </a:p>
          <a:p>
            <a:pPr indent="0" lvl="0" marL="0" rtl="0" algn="l">
              <a:spcBef>
                <a:spcPts val="0"/>
              </a:spcBef>
              <a:spcAft>
                <a:spcPts val="0"/>
              </a:spcAft>
              <a:buNone/>
            </a:pPr>
            <a:r>
              <a:rPr lang="sv-SE"/>
              <a:t>// Other methods</a:t>
            </a:r>
            <a:endParaRPr/>
          </a:p>
        </p:txBody>
      </p:sp>
      <p:cxnSp>
        <p:nvCxnSpPr>
          <p:cNvPr id="491" name="Google Shape;491;p42"/>
          <p:cNvCxnSpPr/>
          <p:nvPr/>
        </p:nvCxnSpPr>
        <p:spPr>
          <a:xfrm>
            <a:off x="1818188" y="2824356"/>
            <a:ext cx="2094300" cy="0"/>
          </a:xfrm>
          <a:prstGeom prst="straightConnector1">
            <a:avLst/>
          </a:prstGeom>
          <a:noFill/>
          <a:ln cap="flat" cmpd="sng" w="19050">
            <a:solidFill>
              <a:schemeClr val="dk2"/>
            </a:solidFill>
            <a:prstDash val="solid"/>
            <a:round/>
            <a:headEnd len="med" w="med" type="none"/>
            <a:tailEnd len="med" w="med" type="none"/>
          </a:ln>
        </p:spPr>
      </p:cxnSp>
      <p:cxnSp>
        <p:nvCxnSpPr>
          <p:cNvPr id="492" name="Google Shape;492;p42"/>
          <p:cNvCxnSpPr>
            <a:stCxn id="490" idx="0"/>
            <a:endCxn id="488" idx="2"/>
          </p:cNvCxnSpPr>
          <p:nvPr/>
        </p:nvCxnSpPr>
        <p:spPr>
          <a:xfrm flipH="1" rot="10800000">
            <a:off x="2865338" y="2160994"/>
            <a:ext cx="1421100" cy="337800"/>
          </a:xfrm>
          <a:prstGeom prst="straightConnector1">
            <a:avLst/>
          </a:prstGeom>
          <a:noFill/>
          <a:ln cap="flat" cmpd="sng" w="19050">
            <a:solidFill>
              <a:schemeClr val="dk2"/>
            </a:solidFill>
            <a:prstDash val="solid"/>
            <a:round/>
            <a:headEnd len="med" w="med" type="none"/>
            <a:tailEnd len="med" w="med" type="triangle"/>
          </a:ln>
        </p:spPr>
      </p:cxnSp>
      <p:sp>
        <p:nvSpPr>
          <p:cNvPr id="493" name="Google Shape;493;p42"/>
          <p:cNvSpPr/>
          <p:nvPr/>
        </p:nvSpPr>
        <p:spPr>
          <a:xfrm>
            <a:off x="4786663" y="2498797"/>
            <a:ext cx="1508400" cy="899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Decorator</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sv-SE"/>
              <a:t>behavior()</a:t>
            </a:r>
            <a:endParaRPr/>
          </a:p>
          <a:p>
            <a:pPr indent="0" lvl="0" marL="0" rtl="0" algn="l">
              <a:spcBef>
                <a:spcPts val="0"/>
              </a:spcBef>
              <a:spcAft>
                <a:spcPts val="0"/>
              </a:spcAft>
              <a:buNone/>
            </a:pPr>
            <a:r>
              <a:rPr lang="sv-SE"/>
              <a:t>// Other methods</a:t>
            </a:r>
            <a:endParaRPr/>
          </a:p>
        </p:txBody>
      </p:sp>
      <p:cxnSp>
        <p:nvCxnSpPr>
          <p:cNvPr id="494" name="Google Shape;494;p42"/>
          <p:cNvCxnSpPr/>
          <p:nvPr/>
        </p:nvCxnSpPr>
        <p:spPr>
          <a:xfrm>
            <a:off x="4786663" y="2824359"/>
            <a:ext cx="1508400" cy="0"/>
          </a:xfrm>
          <a:prstGeom prst="straightConnector1">
            <a:avLst/>
          </a:prstGeom>
          <a:noFill/>
          <a:ln cap="flat" cmpd="sng" w="19050">
            <a:solidFill>
              <a:schemeClr val="dk2"/>
            </a:solidFill>
            <a:prstDash val="solid"/>
            <a:round/>
            <a:headEnd len="med" w="med" type="none"/>
            <a:tailEnd len="med" w="med" type="none"/>
          </a:ln>
        </p:spPr>
      </p:cxnSp>
      <p:cxnSp>
        <p:nvCxnSpPr>
          <p:cNvPr id="495" name="Google Shape;495;p42"/>
          <p:cNvCxnSpPr>
            <a:stCxn id="493" idx="0"/>
            <a:endCxn id="488" idx="2"/>
          </p:cNvCxnSpPr>
          <p:nvPr/>
        </p:nvCxnSpPr>
        <p:spPr>
          <a:xfrm rot="10800000">
            <a:off x="4286263" y="2160997"/>
            <a:ext cx="1254600" cy="337800"/>
          </a:xfrm>
          <a:prstGeom prst="straightConnector1">
            <a:avLst/>
          </a:prstGeom>
          <a:noFill/>
          <a:ln cap="flat" cmpd="sng" w="19050">
            <a:solidFill>
              <a:schemeClr val="dk2"/>
            </a:solidFill>
            <a:prstDash val="solid"/>
            <a:round/>
            <a:headEnd len="med" w="med" type="none"/>
            <a:tailEnd len="med" w="med" type="triangle"/>
          </a:ln>
        </p:spPr>
      </p:cxnSp>
      <p:sp>
        <p:nvSpPr>
          <p:cNvPr id="496" name="Google Shape;496;p42"/>
          <p:cNvSpPr/>
          <p:nvPr/>
        </p:nvSpPr>
        <p:spPr>
          <a:xfrm>
            <a:off x="3564825" y="3667500"/>
            <a:ext cx="2094300" cy="121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ConcreteDecoratorA</a:t>
            </a:r>
            <a:endParaRPr b="1"/>
          </a:p>
          <a:p>
            <a:pPr indent="0" lvl="0" marL="0" rtl="0" algn="l">
              <a:spcBef>
                <a:spcPts val="0"/>
              </a:spcBef>
              <a:spcAft>
                <a:spcPts val="0"/>
              </a:spcAft>
              <a:buNone/>
            </a:pPr>
            <a:r>
              <a:rPr lang="sv-SE"/>
              <a:t>Component wrapped</a:t>
            </a:r>
            <a:endParaRPr/>
          </a:p>
          <a:p>
            <a:pPr indent="0" lvl="0" marL="0" rtl="0" algn="l">
              <a:spcBef>
                <a:spcPts val="0"/>
              </a:spcBef>
              <a:spcAft>
                <a:spcPts val="0"/>
              </a:spcAft>
              <a:buNone/>
            </a:pPr>
            <a:r>
              <a:rPr lang="sv-SE"/>
              <a:t>behavior()</a:t>
            </a:r>
            <a:endParaRPr/>
          </a:p>
          <a:p>
            <a:pPr indent="0" lvl="0" marL="0" rtl="0" algn="l">
              <a:spcBef>
                <a:spcPts val="0"/>
              </a:spcBef>
              <a:spcAft>
                <a:spcPts val="0"/>
              </a:spcAft>
              <a:buNone/>
            </a:pPr>
            <a:r>
              <a:rPr lang="sv-SE"/>
              <a:t>newBehavior()</a:t>
            </a:r>
            <a:endParaRPr/>
          </a:p>
          <a:p>
            <a:pPr indent="0" lvl="0" marL="0" rtl="0" algn="l">
              <a:spcBef>
                <a:spcPts val="0"/>
              </a:spcBef>
              <a:spcAft>
                <a:spcPts val="0"/>
              </a:spcAft>
              <a:buNone/>
            </a:pPr>
            <a:r>
              <a:rPr lang="sv-SE"/>
              <a:t>// Other methods</a:t>
            </a:r>
            <a:endParaRPr/>
          </a:p>
        </p:txBody>
      </p:sp>
      <p:cxnSp>
        <p:nvCxnSpPr>
          <p:cNvPr id="497" name="Google Shape;497;p42"/>
          <p:cNvCxnSpPr/>
          <p:nvPr/>
        </p:nvCxnSpPr>
        <p:spPr>
          <a:xfrm>
            <a:off x="3564813" y="3944362"/>
            <a:ext cx="2094300" cy="0"/>
          </a:xfrm>
          <a:prstGeom prst="straightConnector1">
            <a:avLst/>
          </a:prstGeom>
          <a:noFill/>
          <a:ln cap="flat" cmpd="sng" w="19050">
            <a:solidFill>
              <a:schemeClr val="dk2"/>
            </a:solidFill>
            <a:prstDash val="solid"/>
            <a:round/>
            <a:headEnd len="med" w="med" type="none"/>
            <a:tailEnd len="med" w="med" type="none"/>
          </a:ln>
        </p:spPr>
      </p:cxnSp>
      <p:sp>
        <p:nvSpPr>
          <p:cNvPr id="498" name="Google Shape;498;p42"/>
          <p:cNvSpPr/>
          <p:nvPr/>
        </p:nvSpPr>
        <p:spPr>
          <a:xfrm>
            <a:off x="6062375" y="3667500"/>
            <a:ext cx="2094300" cy="121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ConcreteDecoratorB</a:t>
            </a:r>
            <a:endParaRPr/>
          </a:p>
          <a:p>
            <a:pPr indent="0" lvl="0" marL="0" rtl="0" algn="l">
              <a:spcBef>
                <a:spcPts val="0"/>
              </a:spcBef>
              <a:spcAft>
                <a:spcPts val="0"/>
              </a:spcAft>
              <a:buNone/>
            </a:pPr>
            <a:r>
              <a:rPr lang="sv-SE"/>
              <a:t>Component wrapped</a:t>
            </a:r>
            <a:endParaRPr/>
          </a:p>
          <a:p>
            <a:pPr indent="0" lvl="0" marL="0" rtl="0" algn="l">
              <a:spcBef>
                <a:spcPts val="0"/>
              </a:spcBef>
              <a:spcAft>
                <a:spcPts val="0"/>
              </a:spcAft>
              <a:buNone/>
            </a:pPr>
            <a:r>
              <a:rPr lang="sv-SE"/>
              <a:t>Object newAttribute</a:t>
            </a:r>
            <a:endParaRPr/>
          </a:p>
          <a:p>
            <a:pPr indent="0" lvl="0" marL="0" rtl="0" algn="l">
              <a:spcBef>
                <a:spcPts val="0"/>
              </a:spcBef>
              <a:spcAft>
                <a:spcPts val="0"/>
              </a:spcAft>
              <a:buNone/>
            </a:pPr>
            <a:r>
              <a:rPr lang="sv-SE"/>
              <a:t>behavior()</a:t>
            </a:r>
            <a:endParaRPr/>
          </a:p>
          <a:p>
            <a:pPr indent="0" lvl="0" marL="0" rtl="0" algn="l">
              <a:spcBef>
                <a:spcPts val="0"/>
              </a:spcBef>
              <a:spcAft>
                <a:spcPts val="0"/>
              </a:spcAft>
              <a:buNone/>
            </a:pPr>
            <a:r>
              <a:rPr lang="sv-SE"/>
              <a:t>// Other methods</a:t>
            </a:r>
            <a:endParaRPr/>
          </a:p>
        </p:txBody>
      </p:sp>
      <p:cxnSp>
        <p:nvCxnSpPr>
          <p:cNvPr id="499" name="Google Shape;499;p42"/>
          <p:cNvCxnSpPr/>
          <p:nvPr/>
        </p:nvCxnSpPr>
        <p:spPr>
          <a:xfrm>
            <a:off x="6062363" y="3993062"/>
            <a:ext cx="2094300" cy="0"/>
          </a:xfrm>
          <a:prstGeom prst="straightConnector1">
            <a:avLst/>
          </a:prstGeom>
          <a:noFill/>
          <a:ln cap="flat" cmpd="sng" w="19050">
            <a:solidFill>
              <a:schemeClr val="dk2"/>
            </a:solidFill>
            <a:prstDash val="solid"/>
            <a:round/>
            <a:headEnd len="med" w="med" type="none"/>
            <a:tailEnd len="med" w="med" type="none"/>
          </a:ln>
        </p:spPr>
      </p:cxnSp>
      <p:cxnSp>
        <p:nvCxnSpPr>
          <p:cNvPr id="500" name="Google Shape;500;p42"/>
          <p:cNvCxnSpPr/>
          <p:nvPr/>
        </p:nvCxnSpPr>
        <p:spPr>
          <a:xfrm>
            <a:off x="6062363" y="4364050"/>
            <a:ext cx="2094300" cy="0"/>
          </a:xfrm>
          <a:prstGeom prst="straightConnector1">
            <a:avLst/>
          </a:prstGeom>
          <a:noFill/>
          <a:ln cap="flat" cmpd="sng" w="19050">
            <a:solidFill>
              <a:schemeClr val="dk2"/>
            </a:solidFill>
            <a:prstDash val="solid"/>
            <a:round/>
            <a:headEnd len="med" w="med" type="none"/>
            <a:tailEnd len="med" w="med" type="none"/>
          </a:ln>
        </p:spPr>
      </p:cxnSp>
      <p:cxnSp>
        <p:nvCxnSpPr>
          <p:cNvPr id="501" name="Google Shape;501;p42"/>
          <p:cNvCxnSpPr>
            <a:stCxn id="496" idx="0"/>
            <a:endCxn id="493" idx="2"/>
          </p:cNvCxnSpPr>
          <p:nvPr/>
        </p:nvCxnSpPr>
        <p:spPr>
          <a:xfrm flipH="1" rot="10800000">
            <a:off x="4611975" y="3398100"/>
            <a:ext cx="928800" cy="269400"/>
          </a:xfrm>
          <a:prstGeom prst="straightConnector1">
            <a:avLst/>
          </a:prstGeom>
          <a:noFill/>
          <a:ln cap="flat" cmpd="sng" w="19050">
            <a:solidFill>
              <a:schemeClr val="dk2"/>
            </a:solidFill>
            <a:prstDash val="solid"/>
            <a:round/>
            <a:headEnd len="med" w="med" type="none"/>
            <a:tailEnd len="med" w="med" type="triangle"/>
          </a:ln>
        </p:spPr>
      </p:cxnSp>
      <p:cxnSp>
        <p:nvCxnSpPr>
          <p:cNvPr id="502" name="Google Shape;502;p42"/>
          <p:cNvCxnSpPr>
            <a:stCxn id="498" idx="0"/>
            <a:endCxn id="493" idx="2"/>
          </p:cNvCxnSpPr>
          <p:nvPr/>
        </p:nvCxnSpPr>
        <p:spPr>
          <a:xfrm rot="10800000">
            <a:off x="5540825" y="3398100"/>
            <a:ext cx="1568700" cy="269400"/>
          </a:xfrm>
          <a:prstGeom prst="straightConnector1">
            <a:avLst/>
          </a:prstGeom>
          <a:noFill/>
          <a:ln cap="flat" cmpd="sng" w="19050">
            <a:solidFill>
              <a:schemeClr val="dk2"/>
            </a:solidFill>
            <a:prstDash val="solid"/>
            <a:round/>
            <a:headEnd len="med" w="med" type="none"/>
            <a:tailEnd len="med" w="med" type="triangle"/>
          </a:ln>
        </p:spPr>
      </p:cxnSp>
      <p:sp>
        <p:nvSpPr>
          <p:cNvPr id="503" name="Google Shape;503;p42"/>
          <p:cNvSpPr/>
          <p:nvPr/>
        </p:nvSpPr>
        <p:spPr>
          <a:xfrm>
            <a:off x="243525" y="1378600"/>
            <a:ext cx="2815200" cy="782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1800"/>
              <a:t>Decorators add new behaviors to Components</a:t>
            </a:r>
            <a:endParaRPr sz="1800"/>
          </a:p>
        </p:txBody>
      </p:sp>
      <p:sp>
        <p:nvSpPr>
          <p:cNvPr id="504" name="Google Shape;504;p42"/>
          <p:cNvSpPr/>
          <p:nvPr/>
        </p:nvSpPr>
        <p:spPr>
          <a:xfrm>
            <a:off x="5886475" y="1102025"/>
            <a:ext cx="2578800" cy="12183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1800"/>
              <a:t>Each Decorator offers same methods the Component offers.</a:t>
            </a:r>
            <a:endParaRPr sz="1800"/>
          </a:p>
        </p:txBody>
      </p:sp>
      <p:cxnSp>
        <p:nvCxnSpPr>
          <p:cNvPr id="505" name="Google Shape;505;p42"/>
          <p:cNvCxnSpPr/>
          <p:nvPr/>
        </p:nvCxnSpPr>
        <p:spPr>
          <a:xfrm>
            <a:off x="3564813" y="4190706"/>
            <a:ext cx="2094300" cy="0"/>
          </a:xfrm>
          <a:prstGeom prst="straightConnector1">
            <a:avLst/>
          </a:prstGeom>
          <a:noFill/>
          <a:ln cap="flat" cmpd="sng" w="19050">
            <a:solidFill>
              <a:schemeClr val="dk2"/>
            </a:solidFill>
            <a:prstDash val="solid"/>
            <a:round/>
            <a:headEnd len="med" w="med" type="none"/>
            <a:tailEnd len="med" w="med" type="none"/>
          </a:ln>
        </p:spPr>
      </p:cxnSp>
      <p:sp>
        <p:nvSpPr>
          <p:cNvPr id="506" name="Google Shape;506;p42"/>
          <p:cNvSpPr/>
          <p:nvPr/>
        </p:nvSpPr>
        <p:spPr>
          <a:xfrm>
            <a:off x="175125" y="3487700"/>
            <a:ext cx="3107700" cy="7824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1600"/>
              <a:t>Each concrete Decorator has instance variable to store wrapped component.</a:t>
            </a:r>
            <a:endParaRPr sz="1600"/>
          </a:p>
        </p:txBody>
      </p:sp>
      <p:sp>
        <p:nvSpPr>
          <p:cNvPr id="507" name="Google Shape;507;p42"/>
          <p:cNvSpPr/>
          <p:nvPr/>
        </p:nvSpPr>
        <p:spPr>
          <a:xfrm>
            <a:off x="175125" y="4270100"/>
            <a:ext cx="3107700" cy="8247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1600"/>
              <a:t>Decorators add behavior by adding operations and attributes.</a:t>
            </a:r>
            <a:endParaRPr sz="1600"/>
          </a:p>
        </p:txBody>
      </p:sp>
      <p:sp>
        <p:nvSpPr>
          <p:cNvPr id="508" name="Google Shape;508;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03"/>
                                        </p:tgtEl>
                                      </p:cBhvr>
                                    </p:animEffect>
                                    <p:set>
                                      <p:cBhvr>
                                        <p:cTn dur="1" fill="hold">
                                          <p:stCondLst>
                                            <p:cond delay="0"/>
                                          </p:stCondLst>
                                        </p:cTn>
                                        <p:tgtEl>
                                          <p:spTgt spid="5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04"/>
                                        </p:tgtEl>
                                      </p:cBhvr>
                                    </p:animEffect>
                                    <p:set>
                                      <p:cBhvr>
                                        <p:cTn dur="1" fill="hold">
                                          <p:stCondLst>
                                            <p:cond delay="0"/>
                                          </p:stCondLst>
                                        </p:cTn>
                                        <p:tgtEl>
                                          <p:spTgt spid="5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06"/>
                                        </p:tgtEl>
                                      </p:cBhvr>
                                    </p:animEffect>
                                    <p:set>
                                      <p:cBhvr>
                                        <p:cTn dur="1" fill="hold">
                                          <p:stCondLst>
                                            <p:cond delay="0"/>
                                          </p:stCondLst>
                                        </p:cTn>
                                        <p:tgtEl>
                                          <p:spTgt spid="5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3"/>
          <p:cNvSpPr/>
          <p:nvPr/>
        </p:nvSpPr>
        <p:spPr>
          <a:xfrm>
            <a:off x="2336206" y="3390800"/>
            <a:ext cx="1041000" cy="61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Espresso</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14" name="Google Shape;514;p43"/>
          <p:cNvCxnSpPr/>
          <p:nvPr/>
        </p:nvCxnSpPr>
        <p:spPr>
          <a:xfrm>
            <a:off x="2336200" y="3700339"/>
            <a:ext cx="1041000" cy="0"/>
          </a:xfrm>
          <a:prstGeom prst="straightConnector1">
            <a:avLst/>
          </a:prstGeom>
          <a:noFill/>
          <a:ln cap="flat" cmpd="sng" w="19050">
            <a:solidFill>
              <a:schemeClr val="dk2"/>
            </a:solidFill>
            <a:prstDash val="solid"/>
            <a:round/>
            <a:headEnd len="med" w="med" type="none"/>
            <a:tailEnd len="med" w="med" type="none"/>
          </a:ln>
        </p:spPr>
      </p:cxnSp>
      <p:cxnSp>
        <p:nvCxnSpPr>
          <p:cNvPr id="515" name="Google Shape;515;p43"/>
          <p:cNvCxnSpPr>
            <a:stCxn id="516" idx="0"/>
            <a:endCxn id="517" idx="2"/>
          </p:cNvCxnSpPr>
          <p:nvPr/>
        </p:nvCxnSpPr>
        <p:spPr>
          <a:xfrm flipH="1" rot="10800000">
            <a:off x="1701383" y="2499200"/>
            <a:ext cx="2169600" cy="891600"/>
          </a:xfrm>
          <a:prstGeom prst="straightConnector1">
            <a:avLst/>
          </a:prstGeom>
          <a:noFill/>
          <a:ln cap="flat" cmpd="sng" w="19050">
            <a:solidFill>
              <a:schemeClr val="dk2"/>
            </a:solidFill>
            <a:prstDash val="solid"/>
            <a:round/>
            <a:headEnd len="med" w="med" type="none"/>
            <a:tailEnd len="med" w="med" type="triangle"/>
          </a:ln>
        </p:spPr>
      </p:cxnSp>
      <p:cxnSp>
        <p:nvCxnSpPr>
          <p:cNvPr id="518" name="Google Shape;518;p43"/>
          <p:cNvCxnSpPr>
            <a:stCxn id="513" idx="0"/>
            <a:endCxn id="517" idx="2"/>
          </p:cNvCxnSpPr>
          <p:nvPr/>
        </p:nvCxnSpPr>
        <p:spPr>
          <a:xfrm flipH="1" rot="10800000">
            <a:off x="2856706" y="2499200"/>
            <a:ext cx="1014300" cy="891600"/>
          </a:xfrm>
          <a:prstGeom prst="straightConnector1">
            <a:avLst/>
          </a:prstGeom>
          <a:noFill/>
          <a:ln cap="flat" cmpd="sng" w="19050">
            <a:solidFill>
              <a:schemeClr val="dk2"/>
            </a:solidFill>
            <a:prstDash val="solid"/>
            <a:round/>
            <a:headEnd len="med" w="med" type="none"/>
            <a:tailEnd len="med" w="med" type="triangle"/>
          </a:ln>
        </p:spPr>
      </p:cxnSp>
      <p:sp>
        <p:nvSpPr>
          <p:cNvPr id="519" name="Google Shape;519;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Ordering System - Decorator Pattern</a:t>
            </a:r>
            <a:endParaRPr/>
          </a:p>
        </p:txBody>
      </p:sp>
      <p:sp>
        <p:nvSpPr>
          <p:cNvPr id="517" name="Google Shape;517;p43"/>
          <p:cNvSpPr/>
          <p:nvPr/>
        </p:nvSpPr>
        <p:spPr>
          <a:xfrm>
            <a:off x="3116725" y="1261447"/>
            <a:ext cx="1508400" cy="12378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Beverage</a:t>
            </a:r>
            <a:endParaRPr b="1" i="1"/>
          </a:p>
          <a:p>
            <a:pPr indent="0" lvl="0" marL="0" rtl="0" algn="l">
              <a:spcBef>
                <a:spcPts val="0"/>
              </a:spcBef>
              <a:spcAft>
                <a:spcPts val="0"/>
              </a:spcAft>
              <a:buNone/>
            </a:pPr>
            <a:r>
              <a:t/>
            </a:r>
            <a:endParaRPr/>
          </a:p>
          <a:p>
            <a:pPr indent="0" lvl="0" marL="0" rtl="0" algn="l">
              <a:spcBef>
                <a:spcPts val="0"/>
              </a:spcBef>
              <a:spcAft>
                <a:spcPts val="0"/>
              </a:spcAft>
              <a:buNone/>
            </a:pPr>
            <a:r>
              <a:rPr lang="sv-SE"/>
              <a:t>description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getDescription()</a:t>
            </a:r>
            <a:endParaRPr/>
          </a:p>
          <a:p>
            <a:pPr indent="0" lvl="0" marL="0" rtl="0" algn="l">
              <a:spcBef>
                <a:spcPts val="0"/>
              </a:spcBef>
              <a:spcAft>
                <a:spcPts val="0"/>
              </a:spcAft>
              <a:buNone/>
            </a:pPr>
            <a:r>
              <a:rPr i="1" lang="sv-SE"/>
              <a:t>cost()</a:t>
            </a:r>
            <a:endParaRPr i="1"/>
          </a:p>
        </p:txBody>
      </p:sp>
      <p:cxnSp>
        <p:nvCxnSpPr>
          <p:cNvPr id="520" name="Google Shape;520;p43"/>
          <p:cNvCxnSpPr/>
          <p:nvPr/>
        </p:nvCxnSpPr>
        <p:spPr>
          <a:xfrm>
            <a:off x="3116713" y="1539497"/>
            <a:ext cx="1508400" cy="0"/>
          </a:xfrm>
          <a:prstGeom prst="straightConnector1">
            <a:avLst/>
          </a:prstGeom>
          <a:noFill/>
          <a:ln cap="flat" cmpd="sng" w="19050">
            <a:solidFill>
              <a:schemeClr val="dk2"/>
            </a:solidFill>
            <a:prstDash val="solid"/>
            <a:round/>
            <a:headEnd len="med" w="med" type="none"/>
            <a:tailEnd len="med" w="med" type="none"/>
          </a:ln>
        </p:spPr>
      </p:cxnSp>
      <p:sp>
        <p:nvSpPr>
          <p:cNvPr id="521" name="Google Shape;521;p43"/>
          <p:cNvSpPr/>
          <p:nvPr/>
        </p:nvSpPr>
        <p:spPr>
          <a:xfrm>
            <a:off x="3443683" y="3390800"/>
            <a:ext cx="1281000" cy="61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HouseBlend</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22" name="Google Shape;522;p43"/>
          <p:cNvCxnSpPr/>
          <p:nvPr/>
        </p:nvCxnSpPr>
        <p:spPr>
          <a:xfrm>
            <a:off x="3443675" y="3700339"/>
            <a:ext cx="1281000" cy="0"/>
          </a:xfrm>
          <a:prstGeom prst="straightConnector1">
            <a:avLst/>
          </a:prstGeom>
          <a:noFill/>
          <a:ln cap="flat" cmpd="sng" w="19050">
            <a:solidFill>
              <a:schemeClr val="dk2"/>
            </a:solidFill>
            <a:prstDash val="solid"/>
            <a:round/>
            <a:headEnd len="med" w="med" type="none"/>
            <a:tailEnd len="med" w="med" type="none"/>
          </a:ln>
        </p:spPr>
      </p:cxnSp>
      <p:cxnSp>
        <p:nvCxnSpPr>
          <p:cNvPr id="523" name="Google Shape;523;p43"/>
          <p:cNvCxnSpPr>
            <a:stCxn id="521" idx="0"/>
            <a:endCxn id="517" idx="2"/>
          </p:cNvCxnSpPr>
          <p:nvPr/>
        </p:nvCxnSpPr>
        <p:spPr>
          <a:xfrm rot="10800000">
            <a:off x="3870883" y="2499200"/>
            <a:ext cx="213300" cy="891600"/>
          </a:xfrm>
          <a:prstGeom prst="straightConnector1">
            <a:avLst/>
          </a:prstGeom>
          <a:noFill/>
          <a:ln cap="flat" cmpd="sng" w="19050">
            <a:solidFill>
              <a:schemeClr val="dk2"/>
            </a:solidFill>
            <a:prstDash val="solid"/>
            <a:round/>
            <a:headEnd len="med" w="med" type="none"/>
            <a:tailEnd len="med" w="med" type="triangle"/>
          </a:ln>
        </p:spPr>
      </p:cxnSp>
      <p:sp>
        <p:nvSpPr>
          <p:cNvPr id="524" name="Google Shape;524;p43"/>
          <p:cNvSpPr/>
          <p:nvPr/>
        </p:nvSpPr>
        <p:spPr>
          <a:xfrm>
            <a:off x="5827775" y="2065263"/>
            <a:ext cx="2218800" cy="342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sv-SE"/>
              <a:t>CondimentDecorator</a:t>
            </a:r>
            <a:endParaRPr/>
          </a:p>
          <a:p>
            <a:pPr indent="0" lvl="0" marL="0" rtl="0" algn="l">
              <a:spcBef>
                <a:spcPts val="0"/>
              </a:spcBef>
              <a:spcAft>
                <a:spcPts val="0"/>
              </a:spcAft>
              <a:buNone/>
            </a:pPr>
            <a:r>
              <a:t/>
            </a:r>
            <a:endParaRPr/>
          </a:p>
        </p:txBody>
      </p:sp>
      <p:cxnSp>
        <p:nvCxnSpPr>
          <p:cNvPr id="525" name="Google Shape;525;p43"/>
          <p:cNvCxnSpPr>
            <a:stCxn id="524" idx="0"/>
            <a:endCxn id="517" idx="3"/>
          </p:cNvCxnSpPr>
          <p:nvPr/>
        </p:nvCxnSpPr>
        <p:spPr>
          <a:xfrm rot="10800000">
            <a:off x="4625075" y="1880463"/>
            <a:ext cx="2312100" cy="184800"/>
          </a:xfrm>
          <a:prstGeom prst="straightConnector1">
            <a:avLst/>
          </a:prstGeom>
          <a:noFill/>
          <a:ln cap="flat" cmpd="sng" w="19050">
            <a:solidFill>
              <a:schemeClr val="dk2"/>
            </a:solidFill>
            <a:prstDash val="solid"/>
            <a:round/>
            <a:headEnd len="med" w="med" type="none"/>
            <a:tailEnd len="med" w="med" type="triangle"/>
          </a:ln>
        </p:spPr>
      </p:cxnSp>
      <p:sp>
        <p:nvSpPr>
          <p:cNvPr id="526" name="Google Shape;526;p43"/>
          <p:cNvSpPr/>
          <p:nvPr/>
        </p:nvSpPr>
        <p:spPr>
          <a:xfrm>
            <a:off x="4927178" y="2749450"/>
            <a:ext cx="1807500" cy="1020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Milk</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Beverage beverage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27" name="Google Shape;527;p43"/>
          <p:cNvCxnSpPr/>
          <p:nvPr/>
        </p:nvCxnSpPr>
        <p:spPr>
          <a:xfrm>
            <a:off x="4927175" y="3008468"/>
            <a:ext cx="1807500" cy="0"/>
          </a:xfrm>
          <a:prstGeom prst="straightConnector1">
            <a:avLst/>
          </a:prstGeom>
          <a:noFill/>
          <a:ln cap="flat" cmpd="sng" w="19050">
            <a:solidFill>
              <a:schemeClr val="dk2"/>
            </a:solidFill>
            <a:prstDash val="solid"/>
            <a:round/>
            <a:headEnd len="med" w="med" type="none"/>
            <a:tailEnd len="med" w="med" type="none"/>
          </a:ln>
        </p:spPr>
      </p:cxnSp>
      <p:cxnSp>
        <p:nvCxnSpPr>
          <p:cNvPr id="528" name="Google Shape;528;p43"/>
          <p:cNvCxnSpPr>
            <a:stCxn id="526" idx="0"/>
            <a:endCxn id="524" idx="2"/>
          </p:cNvCxnSpPr>
          <p:nvPr/>
        </p:nvCxnSpPr>
        <p:spPr>
          <a:xfrm flipH="1" rot="10800000">
            <a:off x="5830928" y="2407450"/>
            <a:ext cx="1106100" cy="342000"/>
          </a:xfrm>
          <a:prstGeom prst="straightConnector1">
            <a:avLst/>
          </a:prstGeom>
          <a:noFill/>
          <a:ln cap="flat" cmpd="sng" w="19050">
            <a:solidFill>
              <a:schemeClr val="dk2"/>
            </a:solidFill>
            <a:prstDash val="solid"/>
            <a:round/>
            <a:headEnd len="med" w="med" type="none"/>
            <a:tailEnd len="med" w="med" type="triangle"/>
          </a:ln>
        </p:spPr>
      </p:cxnSp>
      <p:cxnSp>
        <p:nvCxnSpPr>
          <p:cNvPr id="529" name="Google Shape;529;p43"/>
          <p:cNvCxnSpPr>
            <a:stCxn id="530" idx="0"/>
            <a:endCxn id="524" idx="2"/>
          </p:cNvCxnSpPr>
          <p:nvPr/>
        </p:nvCxnSpPr>
        <p:spPr>
          <a:xfrm rot="10800000">
            <a:off x="6937314" y="2407438"/>
            <a:ext cx="1254600" cy="342000"/>
          </a:xfrm>
          <a:prstGeom prst="straightConnector1">
            <a:avLst/>
          </a:prstGeom>
          <a:noFill/>
          <a:ln cap="flat" cmpd="sng" w="19050">
            <a:solidFill>
              <a:schemeClr val="dk2"/>
            </a:solidFill>
            <a:prstDash val="solid"/>
            <a:round/>
            <a:headEnd len="med" w="med" type="none"/>
            <a:tailEnd len="med" w="med" type="triangle"/>
          </a:ln>
        </p:spPr>
      </p:cxnSp>
      <p:cxnSp>
        <p:nvCxnSpPr>
          <p:cNvPr id="531" name="Google Shape;531;p43"/>
          <p:cNvCxnSpPr/>
          <p:nvPr/>
        </p:nvCxnSpPr>
        <p:spPr>
          <a:xfrm>
            <a:off x="4927175" y="3473543"/>
            <a:ext cx="1807500" cy="0"/>
          </a:xfrm>
          <a:prstGeom prst="straightConnector1">
            <a:avLst/>
          </a:prstGeom>
          <a:noFill/>
          <a:ln cap="flat" cmpd="sng" w="19050">
            <a:solidFill>
              <a:schemeClr val="dk2"/>
            </a:solidFill>
            <a:prstDash val="solid"/>
            <a:round/>
            <a:headEnd len="med" w="med" type="none"/>
            <a:tailEnd len="med" w="med" type="none"/>
          </a:ln>
        </p:spPr>
      </p:cxnSp>
      <p:cxnSp>
        <p:nvCxnSpPr>
          <p:cNvPr id="532" name="Google Shape;532;p43"/>
          <p:cNvCxnSpPr/>
          <p:nvPr/>
        </p:nvCxnSpPr>
        <p:spPr>
          <a:xfrm>
            <a:off x="3116713" y="1931616"/>
            <a:ext cx="1508400" cy="0"/>
          </a:xfrm>
          <a:prstGeom prst="straightConnector1">
            <a:avLst/>
          </a:prstGeom>
          <a:noFill/>
          <a:ln cap="flat" cmpd="sng" w="19050">
            <a:solidFill>
              <a:schemeClr val="dk2"/>
            </a:solidFill>
            <a:prstDash val="solid"/>
            <a:round/>
            <a:headEnd len="med" w="med" type="none"/>
            <a:tailEnd len="med" w="med" type="none"/>
          </a:ln>
        </p:spPr>
      </p:cxnSp>
      <p:sp>
        <p:nvSpPr>
          <p:cNvPr id="533" name="Google Shape;533;p43"/>
          <p:cNvSpPr/>
          <p:nvPr/>
        </p:nvSpPr>
        <p:spPr>
          <a:xfrm>
            <a:off x="81325" y="3390800"/>
            <a:ext cx="941400" cy="61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Decaf</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34" name="Google Shape;534;p43"/>
          <p:cNvCxnSpPr/>
          <p:nvPr/>
        </p:nvCxnSpPr>
        <p:spPr>
          <a:xfrm>
            <a:off x="81325" y="3672267"/>
            <a:ext cx="941400" cy="0"/>
          </a:xfrm>
          <a:prstGeom prst="straightConnector1">
            <a:avLst/>
          </a:prstGeom>
          <a:noFill/>
          <a:ln cap="flat" cmpd="sng" w="19050">
            <a:solidFill>
              <a:schemeClr val="dk2"/>
            </a:solidFill>
            <a:prstDash val="solid"/>
            <a:round/>
            <a:headEnd len="med" w="med" type="none"/>
            <a:tailEnd len="med" w="med" type="none"/>
          </a:ln>
        </p:spPr>
      </p:cxnSp>
      <p:cxnSp>
        <p:nvCxnSpPr>
          <p:cNvPr id="535" name="Google Shape;535;p43"/>
          <p:cNvCxnSpPr>
            <a:stCxn id="533" idx="0"/>
            <a:endCxn id="517" idx="2"/>
          </p:cNvCxnSpPr>
          <p:nvPr/>
        </p:nvCxnSpPr>
        <p:spPr>
          <a:xfrm flipH="1" rot="10800000">
            <a:off x="552025" y="2499200"/>
            <a:ext cx="3318900" cy="891600"/>
          </a:xfrm>
          <a:prstGeom prst="straightConnector1">
            <a:avLst/>
          </a:prstGeom>
          <a:noFill/>
          <a:ln cap="flat" cmpd="sng" w="19050">
            <a:solidFill>
              <a:schemeClr val="dk2"/>
            </a:solidFill>
            <a:prstDash val="solid"/>
            <a:round/>
            <a:headEnd len="med" w="med" type="none"/>
            <a:tailEnd len="med" w="med" type="triangle"/>
          </a:ln>
        </p:spPr>
      </p:cxnSp>
      <p:sp>
        <p:nvSpPr>
          <p:cNvPr id="516" name="Google Shape;516;p43"/>
          <p:cNvSpPr/>
          <p:nvPr/>
        </p:nvSpPr>
        <p:spPr>
          <a:xfrm>
            <a:off x="1133033" y="3390800"/>
            <a:ext cx="1136700" cy="618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DarkRoast</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36" name="Google Shape;536;p43"/>
          <p:cNvCxnSpPr/>
          <p:nvPr/>
        </p:nvCxnSpPr>
        <p:spPr>
          <a:xfrm>
            <a:off x="1133023" y="3672281"/>
            <a:ext cx="1136700" cy="0"/>
          </a:xfrm>
          <a:prstGeom prst="straightConnector1">
            <a:avLst/>
          </a:prstGeom>
          <a:noFill/>
          <a:ln cap="flat" cmpd="sng" w="19050">
            <a:solidFill>
              <a:schemeClr val="dk2"/>
            </a:solidFill>
            <a:prstDash val="solid"/>
            <a:round/>
            <a:headEnd len="med" w="med" type="none"/>
            <a:tailEnd len="med" w="med" type="none"/>
          </a:ln>
        </p:spPr>
      </p:cxnSp>
      <p:sp>
        <p:nvSpPr>
          <p:cNvPr id="530" name="Google Shape;530;p43"/>
          <p:cNvSpPr/>
          <p:nvPr/>
        </p:nvSpPr>
        <p:spPr>
          <a:xfrm>
            <a:off x="7288164" y="2749438"/>
            <a:ext cx="1807500" cy="1020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Mocha</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Beverage beverage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37" name="Google Shape;537;p43"/>
          <p:cNvCxnSpPr/>
          <p:nvPr/>
        </p:nvCxnSpPr>
        <p:spPr>
          <a:xfrm>
            <a:off x="7288162" y="3008456"/>
            <a:ext cx="1807500" cy="0"/>
          </a:xfrm>
          <a:prstGeom prst="straightConnector1">
            <a:avLst/>
          </a:prstGeom>
          <a:noFill/>
          <a:ln cap="flat" cmpd="sng" w="19050">
            <a:solidFill>
              <a:schemeClr val="dk2"/>
            </a:solidFill>
            <a:prstDash val="solid"/>
            <a:round/>
            <a:headEnd len="med" w="med" type="none"/>
            <a:tailEnd len="med" w="med" type="none"/>
          </a:ln>
        </p:spPr>
      </p:cxnSp>
      <p:cxnSp>
        <p:nvCxnSpPr>
          <p:cNvPr id="538" name="Google Shape;538;p43"/>
          <p:cNvCxnSpPr/>
          <p:nvPr/>
        </p:nvCxnSpPr>
        <p:spPr>
          <a:xfrm>
            <a:off x="7288162" y="3473531"/>
            <a:ext cx="1807500" cy="0"/>
          </a:xfrm>
          <a:prstGeom prst="straightConnector1">
            <a:avLst/>
          </a:prstGeom>
          <a:noFill/>
          <a:ln cap="flat" cmpd="sng" w="19050">
            <a:solidFill>
              <a:schemeClr val="dk2"/>
            </a:solidFill>
            <a:prstDash val="solid"/>
            <a:round/>
            <a:headEnd len="med" w="med" type="none"/>
            <a:tailEnd len="med" w="med" type="none"/>
          </a:ln>
        </p:spPr>
      </p:cxnSp>
      <p:sp>
        <p:nvSpPr>
          <p:cNvPr id="539" name="Google Shape;539;p43"/>
          <p:cNvSpPr/>
          <p:nvPr/>
        </p:nvSpPr>
        <p:spPr>
          <a:xfrm>
            <a:off x="6144077" y="3874500"/>
            <a:ext cx="1807500" cy="1161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Soy</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Beverage beverage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cost()</a:t>
            </a:r>
            <a:endParaRPr/>
          </a:p>
        </p:txBody>
      </p:sp>
      <p:cxnSp>
        <p:nvCxnSpPr>
          <p:cNvPr id="540" name="Google Shape;540;p43"/>
          <p:cNvCxnSpPr/>
          <p:nvPr/>
        </p:nvCxnSpPr>
        <p:spPr>
          <a:xfrm>
            <a:off x="6144075" y="4217162"/>
            <a:ext cx="1807500" cy="0"/>
          </a:xfrm>
          <a:prstGeom prst="straightConnector1">
            <a:avLst/>
          </a:prstGeom>
          <a:noFill/>
          <a:ln cap="flat" cmpd="sng" w="19050">
            <a:solidFill>
              <a:schemeClr val="dk2"/>
            </a:solidFill>
            <a:prstDash val="solid"/>
            <a:round/>
            <a:headEnd len="med" w="med" type="none"/>
            <a:tailEnd len="med" w="med" type="none"/>
          </a:ln>
        </p:spPr>
      </p:cxnSp>
      <p:cxnSp>
        <p:nvCxnSpPr>
          <p:cNvPr id="541" name="Google Shape;541;p43"/>
          <p:cNvCxnSpPr/>
          <p:nvPr/>
        </p:nvCxnSpPr>
        <p:spPr>
          <a:xfrm>
            <a:off x="6144075" y="4719248"/>
            <a:ext cx="1807500" cy="0"/>
          </a:xfrm>
          <a:prstGeom prst="straightConnector1">
            <a:avLst/>
          </a:prstGeom>
          <a:noFill/>
          <a:ln cap="flat" cmpd="sng" w="19050">
            <a:solidFill>
              <a:schemeClr val="dk2"/>
            </a:solidFill>
            <a:prstDash val="solid"/>
            <a:round/>
            <a:headEnd len="med" w="med" type="none"/>
            <a:tailEnd len="med" w="med" type="none"/>
          </a:ln>
        </p:spPr>
      </p:cxnSp>
      <p:cxnSp>
        <p:nvCxnSpPr>
          <p:cNvPr id="542" name="Google Shape;542;p43"/>
          <p:cNvCxnSpPr>
            <a:stCxn id="539" idx="0"/>
            <a:endCxn id="524" idx="2"/>
          </p:cNvCxnSpPr>
          <p:nvPr/>
        </p:nvCxnSpPr>
        <p:spPr>
          <a:xfrm rot="10800000">
            <a:off x="6937127" y="2407500"/>
            <a:ext cx="110700" cy="1467000"/>
          </a:xfrm>
          <a:prstGeom prst="straightConnector1">
            <a:avLst/>
          </a:prstGeom>
          <a:noFill/>
          <a:ln cap="flat" cmpd="sng" w="19050">
            <a:solidFill>
              <a:schemeClr val="dk2"/>
            </a:solidFill>
            <a:prstDash val="solid"/>
            <a:round/>
            <a:headEnd len="med" w="med" type="none"/>
            <a:tailEnd len="med" w="med" type="triangle"/>
          </a:ln>
        </p:spPr>
      </p:cxnSp>
      <p:sp>
        <p:nvSpPr>
          <p:cNvPr id="543" name="Google Shape;543;p43"/>
          <p:cNvSpPr/>
          <p:nvPr/>
        </p:nvSpPr>
        <p:spPr>
          <a:xfrm>
            <a:off x="2532775" y="4072325"/>
            <a:ext cx="3438600" cy="1020300"/>
          </a:xfrm>
          <a:prstGeom prst="foldedCorner">
            <a:avLst>
              <a:gd fmla="val 16667" name="adj"/>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double cost(){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double total = beverage.cost();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total+=10;</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return total;</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a:t>
            </a:r>
            <a:endParaRPr>
              <a:latin typeface="Consolas"/>
              <a:ea typeface="Consolas"/>
              <a:cs typeface="Consolas"/>
              <a:sym typeface="Consolas"/>
            </a:endParaRPr>
          </a:p>
        </p:txBody>
      </p:sp>
      <p:cxnSp>
        <p:nvCxnSpPr>
          <p:cNvPr id="544" name="Google Shape;544;p43"/>
          <p:cNvCxnSpPr>
            <a:stCxn id="543" idx="3"/>
          </p:cNvCxnSpPr>
          <p:nvPr/>
        </p:nvCxnSpPr>
        <p:spPr>
          <a:xfrm>
            <a:off x="5971375" y="4582475"/>
            <a:ext cx="224100" cy="249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1" name="Google Shape;101;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Complex???????????</a:t>
            </a:r>
            <a:endParaRPr/>
          </a:p>
        </p:txBody>
      </p:sp>
      <p:sp>
        <p:nvSpPr>
          <p:cNvPr id="102" name="Google Shape;102;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a:t>
            </a:r>
            <a:endParaRPr b="1"/>
          </a:p>
          <a:p>
            <a:pPr indent="-368300" lvl="1" marL="914400" rtl="0" algn="l">
              <a:spcBef>
                <a:spcPts val="500"/>
              </a:spcBef>
              <a:spcAft>
                <a:spcPts val="0"/>
              </a:spcAft>
              <a:buSzPts val="2200"/>
              <a:buChar char="•"/>
            </a:pPr>
            <a:r>
              <a:rPr lang="sv-SE"/>
              <a:t>The ability to change and customize software to deliver </a:t>
            </a:r>
            <a:r>
              <a:rPr b="1" lang="sv-SE"/>
              <a:t>variants </a:t>
            </a:r>
            <a:r>
              <a:rPr lang="sv-SE"/>
              <a:t>to new users.</a:t>
            </a:r>
            <a:endParaRPr/>
          </a:p>
          <a:p>
            <a:pPr indent="-368300" lvl="1" marL="914400" rtl="0" algn="l">
              <a:spcBef>
                <a:spcPts val="500"/>
              </a:spcBef>
              <a:spcAft>
                <a:spcPts val="0"/>
              </a:spcAft>
              <a:buSzPts val="2200"/>
              <a:buChar char="•"/>
            </a:pPr>
            <a:r>
              <a:rPr lang="sv-SE"/>
              <a:t>Requires designing code </a:t>
            </a:r>
            <a:r>
              <a:rPr b="1" lang="sv-SE"/>
              <a:t>to be reused</a:t>
            </a:r>
            <a:r>
              <a:rPr lang="sv-SE"/>
              <a:t> and to </a:t>
            </a:r>
            <a:r>
              <a:rPr b="1" lang="sv-SE"/>
              <a:t>work with reused code</a:t>
            </a:r>
            <a:r>
              <a:rPr lang="sv-SE"/>
              <a:t>.</a:t>
            </a:r>
            <a:endParaRPr/>
          </a:p>
          <a:p>
            <a:pPr indent="-393700" lvl="0" marL="457200" rtl="0" algn="l">
              <a:spcBef>
                <a:spcPts val="1000"/>
              </a:spcBef>
              <a:spcAft>
                <a:spcPts val="0"/>
              </a:spcAft>
              <a:buSzPts val="2600"/>
              <a:buChar char="•"/>
            </a:pPr>
            <a:r>
              <a:rPr b="1" lang="sv-SE"/>
              <a:t>Changeability and Maintainability</a:t>
            </a:r>
            <a:endParaRPr b="1"/>
          </a:p>
          <a:p>
            <a:pPr indent="-368300" lvl="1" marL="914400" rtl="0" algn="l">
              <a:spcBef>
                <a:spcPts val="500"/>
              </a:spcBef>
              <a:spcAft>
                <a:spcPts val="0"/>
              </a:spcAft>
              <a:buSzPts val="2200"/>
              <a:buChar char="•"/>
            </a:pPr>
            <a:r>
              <a:rPr lang="sv-SE"/>
              <a:t>The ability to </a:t>
            </a:r>
            <a:r>
              <a:rPr b="1" lang="sv-SE"/>
              <a:t>add new features and options</a:t>
            </a:r>
            <a:r>
              <a:rPr lang="sv-SE"/>
              <a:t> while ensuring that </a:t>
            </a:r>
            <a:r>
              <a:rPr b="1" lang="sv-SE"/>
              <a:t>existing code still works</a:t>
            </a:r>
            <a:r>
              <a:rPr lang="sv-SE"/>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Open-Closed Principle</a:t>
            </a:r>
            <a:endParaRPr/>
          </a:p>
        </p:txBody>
      </p:sp>
      <p:sp>
        <p:nvSpPr>
          <p:cNvPr id="550" name="Google Shape;550;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Classes should be open for extension, closed for modification.</a:t>
            </a:r>
            <a:endParaRPr b="1"/>
          </a:p>
          <a:p>
            <a:pPr indent="-368300" lvl="1" marL="914400" rtl="0" algn="l">
              <a:spcBef>
                <a:spcPts val="500"/>
              </a:spcBef>
              <a:spcAft>
                <a:spcPts val="0"/>
              </a:spcAft>
              <a:buSzPts val="2200"/>
              <a:buChar char="•"/>
            </a:pPr>
            <a:r>
              <a:rPr lang="sv-SE"/>
              <a:t>Add new behavior without changing existing code.</a:t>
            </a:r>
            <a:endParaRPr/>
          </a:p>
          <a:p>
            <a:pPr indent="-368300" lvl="1" marL="914400" rtl="0" algn="l">
              <a:spcBef>
                <a:spcPts val="500"/>
              </a:spcBef>
              <a:spcAft>
                <a:spcPts val="0"/>
              </a:spcAft>
              <a:buSzPts val="2200"/>
              <a:buChar char="•"/>
            </a:pPr>
            <a:r>
              <a:rPr lang="sv-SE"/>
              <a:t>Create class with new data and operators, attach class it is intended to extend.</a:t>
            </a:r>
            <a:endParaRPr/>
          </a:p>
          <a:p>
            <a:pPr indent="-368300" lvl="1" marL="914400" rtl="0" algn="l">
              <a:spcBef>
                <a:spcPts val="500"/>
              </a:spcBef>
              <a:spcAft>
                <a:spcPts val="0"/>
              </a:spcAft>
              <a:buSzPts val="2200"/>
              <a:buChar char="•"/>
            </a:pPr>
            <a:r>
              <a:rPr lang="sv-SE"/>
              <a:t>Allow extension without direct modification. </a:t>
            </a:r>
            <a:endParaRPr/>
          </a:p>
          <a:p>
            <a:pPr indent="-393700" lvl="0" marL="457200" rtl="0" algn="l">
              <a:spcBef>
                <a:spcPts val="1000"/>
              </a:spcBef>
              <a:spcAft>
                <a:spcPts val="0"/>
              </a:spcAft>
              <a:buSzPts val="2600"/>
              <a:buChar char="•"/>
            </a:pPr>
            <a:r>
              <a:rPr b="1" lang="sv-SE"/>
              <a:t>Do not try to apply this everywhere</a:t>
            </a:r>
            <a:r>
              <a:rPr lang="sv-SE"/>
              <a:t>.</a:t>
            </a:r>
            <a:endParaRPr/>
          </a:p>
          <a:p>
            <a:pPr indent="-368300" lvl="1" marL="914400" rtl="0" algn="l">
              <a:spcBef>
                <a:spcPts val="500"/>
              </a:spcBef>
              <a:spcAft>
                <a:spcPts val="0"/>
              </a:spcAft>
              <a:buSzPts val="2200"/>
              <a:buChar char="•"/>
            </a:pPr>
            <a:r>
              <a:rPr lang="sv-SE"/>
              <a:t>Focus on areas likely to change. </a:t>
            </a:r>
            <a:endParaRPr/>
          </a:p>
        </p:txBody>
      </p:sp>
      <p:sp>
        <p:nvSpPr>
          <p:cNvPr id="551" name="Google Shape;55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cxnSp>
        <p:nvCxnSpPr>
          <p:cNvPr id="556" name="Google Shape;556;p45"/>
          <p:cNvCxnSpPr>
            <a:stCxn id="557" idx="1"/>
            <a:endCxn id="558" idx="0"/>
          </p:cNvCxnSpPr>
          <p:nvPr/>
        </p:nvCxnSpPr>
        <p:spPr>
          <a:xfrm flipH="1">
            <a:off x="1108011" y="3256100"/>
            <a:ext cx="1427700" cy="334500"/>
          </a:xfrm>
          <a:prstGeom prst="straightConnector1">
            <a:avLst/>
          </a:prstGeom>
          <a:noFill/>
          <a:ln cap="flat" cmpd="sng" w="19050">
            <a:solidFill>
              <a:schemeClr val="dk2"/>
            </a:solidFill>
            <a:prstDash val="solid"/>
            <a:round/>
            <a:headEnd len="med" w="med" type="none"/>
            <a:tailEnd len="med" w="med" type="none"/>
          </a:ln>
        </p:spPr>
      </p:cxnSp>
      <p:cxnSp>
        <p:nvCxnSpPr>
          <p:cNvPr id="559" name="Google Shape;559;p45"/>
          <p:cNvCxnSpPr>
            <a:stCxn id="557" idx="2"/>
            <a:endCxn id="560" idx="0"/>
          </p:cNvCxnSpPr>
          <p:nvPr/>
        </p:nvCxnSpPr>
        <p:spPr>
          <a:xfrm flipH="1">
            <a:off x="1108161" y="3509300"/>
            <a:ext cx="2117700" cy="669000"/>
          </a:xfrm>
          <a:prstGeom prst="straightConnector1">
            <a:avLst/>
          </a:prstGeom>
          <a:noFill/>
          <a:ln cap="flat" cmpd="sng" w="19050">
            <a:solidFill>
              <a:schemeClr val="dk2"/>
            </a:solidFill>
            <a:prstDash val="solid"/>
            <a:round/>
            <a:headEnd len="med" w="med" type="none"/>
            <a:tailEnd len="med" w="med" type="none"/>
          </a:ln>
        </p:spPr>
      </p:cxnSp>
      <p:sp>
        <p:nvSpPr>
          <p:cNvPr id="561" name="Google Shape;561;p45"/>
          <p:cNvSpPr/>
          <p:nvPr/>
        </p:nvSpPr>
        <p:spPr>
          <a:xfrm>
            <a:off x="468900" y="2921681"/>
            <a:ext cx="4618500" cy="1924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Facade Pattern</a:t>
            </a:r>
            <a:endParaRPr/>
          </a:p>
        </p:txBody>
      </p:sp>
      <p:sp>
        <p:nvSpPr>
          <p:cNvPr id="563" name="Google Shape;563;p45"/>
          <p:cNvSpPr/>
          <p:nvPr/>
        </p:nvSpPr>
        <p:spPr>
          <a:xfrm>
            <a:off x="1885550" y="1283450"/>
            <a:ext cx="1508400" cy="1638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HomeTheater</a:t>
            </a:r>
            <a:endParaRPr b="1"/>
          </a:p>
          <a:p>
            <a:pPr indent="0" lvl="0" marL="0" rtl="0" algn="ctr">
              <a:spcBef>
                <a:spcPts val="0"/>
              </a:spcBef>
              <a:spcAft>
                <a:spcPts val="0"/>
              </a:spcAft>
              <a:buNone/>
            </a:pPr>
            <a:r>
              <a:rPr b="1" lang="sv-SE"/>
              <a:t>Facade</a:t>
            </a:r>
            <a:endParaRPr/>
          </a:p>
          <a:p>
            <a:pPr indent="0" lvl="0" marL="0" rtl="0" algn="l">
              <a:spcBef>
                <a:spcPts val="0"/>
              </a:spcBef>
              <a:spcAft>
                <a:spcPts val="0"/>
              </a:spcAft>
              <a:buNone/>
            </a:pPr>
            <a:r>
              <a:rPr lang="sv-SE"/>
              <a:t>startMovie()</a:t>
            </a:r>
            <a:endParaRPr/>
          </a:p>
          <a:p>
            <a:pPr indent="0" lvl="0" marL="0" rtl="0" algn="l">
              <a:spcBef>
                <a:spcPts val="0"/>
              </a:spcBef>
              <a:spcAft>
                <a:spcPts val="0"/>
              </a:spcAft>
              <a:buNone/>
            </a:pPr>
            <a:r>
              <a:rPr lang="sv-SE"/>
              <a:t>endMovie()</a:t>
            </a:r>
            <a:endParaRPr/>
          </a:p>
          <a:p>
            <a:pPr indent="0" lvl="0" marL="0" rtl="0" algn="l">
              <a:spcBef>
                <a:spcPts val="0"/>
              </a:spcBef>
              <a:spcAft>
                <a:spcPts val="0"/>
              </a:spcAft>
              <a:buNone/>
            </a:pPr>
            <a:r>
              <a:rPr lang="sv-SE"/>
              <a:t>startSpotify()</a:t>
            </a:r>
            <a:endParaRPr/>
          </a:p>
          <a:p>
            <a:pPr indent="0" lvl="0" marL="0" rtl="0" algn="l">
              <a:spcBef>
                <a:spcPts val="0"/>
              </a:spcBef>
              <a:spcAft>
                <a:spcPts val="0"/>
              </a:spcAft>
              <a:buNone/>
            </a:pPr>
            <a:r>
              <a:rPr lang="sv-SE"/>
              <a:t>endSportify()</a:t>
            </a:r>
            <a:endParaRPr/>
          </a:p>
          <a:p>
            <a:pPr indent="0" lvl="0" marL="0" rtl="0" algn="l">
              <a:spcBef>
                <a:spcPts val="0"/>
              </a:spcBef>
              <a:spcAft>
                <a:spcPts val="0"/>
              </a:spcAft>
              <a:buNone/>
            </a:pPr>
            <a:r>
              <a:rPr lang="sv-SE"/>
              <a:t>startRadio()</a:t>
            </a:r>
            <a:endParaRPr/>
          </a:p>
          <a:p>
            <a:pPr indent="0" lvl="0" marL="0" rtl="0" algn="l">
              <a:spcBef>
                <a:spcPts val="0"/>
              </a:spcBef>
              <a:spcAft>
                <a:spcPts val="0"/>
              </a:spcAft>
              <a:buNone/>
            </a:pPr>
            <a:r>
              <a:rPr lang="sv-SE"/>
              <a:t>endRadio()</a:t>
            </a:r>
            <a:endParaRPr/>
          </a:p>
        </p:txBody>
      </p:sp>
      <p:cxnSp>
        <p:nvCxnSpPr>
          <p:cNvPr id="564" name="Google Shape;564;p45"/>
          <p:cNvCxnSpPr/>
          <p:nvPr/>
        </p:nvCxnSpPr>
        <p:spPr>
          <a:xfrm>
            <a:off x="1885550" y="1677905"/>
            <a:ext cx="1508400" cy="0"/>
          </a:xfrm>
          <a:prstGeom prst="straightConnector1">
            <a:avLst/>
          </a:prstGeom>
          <a:noFill/>
          <a:ln cap="flat" cmpd="sng" w="19050">
            <a:solidFill>
              <a:schemeClr val="dk2"/>
            </a:solidFill>
            <a:prstDash val="solid"/>
            <a:round/>
            <a:headEnd len="med" w="med" type="none"/>
            <a:tailEnd len="med" w="med" type="none"/>
          </a:ln>
        </p:spPr>
      </p:cxnSp>
      <p:sp>
        <p:nvSpPr>
          <p:cNvPr id="565" name="Google Shape;565;p45"/>
          <p:cNvSpPr/>
          <p:nvPr/>
        </p:nvSpPr>
        <p:spPr>
          <a:xfrm>
            <a:off x="1161659" y="3002944"/>
            <a:ext cx="11058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Amplifier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66" name="Google Shape;566;p45"/>
          <p:cNvCxnSpPr/>
          <p:nvPr/>
        </p:nvCxnSpPr>
        <p:spPr>
          <a:xfrm>
            <a:off x="1161650" y="3256127"/>
            <a:ext cx="1105800" cy="0"/>
          </a:xfrm>
          <a:prstGeom prst="straightConnector1">
            <a:avLst/>
          </a:prstGeom>
          <a:noFill/>
          <a:ln cap="flat" cmpd="sng" w="19050">
            <a:solidFill>
              <a:schemeClr val="dk2"/>
            </a:solidFill>
            <a:prstDash val="solid"/>
            <a:round/>
            <a:headEnd len="med" w="med" type="none"/>
            <a:tailEnd len="med" w="med" type="none"/>
          </a:ln>
        </p:spPr>
      </p:cxnSp>
      <p:sp>
        <p:nvSpPr>
          <p:cNvPr id="557" name="Google Shape;557;p45"/>
          <p:cNvSpPr/>
          <p:nvPr/>
        </p:nvSpPr>
        <p:spPr>
          <a:xfrm>
            <a:off x="2535711" y="3002900"/>
            <a:ext cx="13803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BluRayPlayer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67" name="Google Shape;567;p45"/>
          <p:cNvCxnSpPr/>
          <p:nvPr/>
        </p:nvCxnSpPr>
        <p:spPr>
          <a:xfrm>
            <a:off x="2535700" y="3256084"/>
            <a:ext cx="1380300" cy="0"/>
          </a:xfrm>
          <a:prstGeom prst="straightConnector1">
            <a:avLst/>
          </a:prstGeom>
          <a:noFill/>
          <a:ln cap="flat" cmpd="sng" w="19050">
            <a:solidFill>
              <a:schemeClr val="dk2"/>
            </a:solidFill>
            <a:prstDash val="solid"/>
            <a:round/>
            <a:headEnd len="med" w="med" type="none"/>
            <a:tailEnd len="med" w="med" type="none"/>
          </a:ln>
        </p:spPr>
      </p:cxnSp>
      <p:sp>
        <p:nvSpPr>
          <p:cNvPr id="558" name="Google Shape;558;p45"/>
          <p:cNvSpPr/>
          <p:nvPr/>
        </p:nvSpPr>
        <p:spPr>
          <a:xfrm>
            <a:off x="555159" y="3590625"/>
            <a:ext cx="11058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Tuner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68" name="Google Shape;568;p45"/>
          <p:cNvCxnSpPr/>
          <p:nvPr/>
        </p:nvCxnSpPr>
        <p:spPr>
          <a:xfrm>
            <a:off x="555150" y="3843809"/>
            <a:ext cx="1105800" cy="0"/>
          </a:xfrm>
          <a:prstGeom prst="straightConnector1">
            <a:avLst/>
          </a:prstGeom>
          <a:noFill/>
          <a:ln cap="flat" cmpd="sng" w="19050">
            <a:solidFill>
              <a:schemeClr val="dk2"/>
            </a:solidFill>
            <a:prstDash val="solid"/>
            <a:round/>
            <a:headEnd len="med" w="med" type="none"/>
            <a:tailEnd len="med" w="med" type="none"/>
          </a:ln>
        </p:spPr>
      </p:cxnSp>
      <p:sp>
        <p:nvSpPr>
          <p:cNvPr id="569" name="Google Shape;569;p45"/>
          <p:cNvSpPr/>
          <p:nvPr/>
        </p:nvSpPr>
        <p:spPr>
          <a:xfrm>
            <a:off x="2006009" y="3590569"/>
            <a:ext cx="11058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Stereo</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70" name="Google Shape;570;p45"/>
          <p:cNvCxnSpPr/>
          <p:nvPr/>
        </p:nvCxnSpPr>
        <p:spPr>
          <a:xfrm>
            <a:off x="2006000" y="3843752"/>
            <a:ext cx="1105800" cy="0"/>
          </a:xfrm>
          <a:prstGeom prst="straightConnector1">
            <a:avLst/>
          </a:prstGeom>
          <a:noFill/>
          <a:ln cap="flat" cmpd="sng" w="19050">
            <a:solidFill>
              <a:schemeClr val="dk2"/>
            </a:solidFill>
            <a:prstDash val="solid"/>
            <a:round/>
            <a:headEnd len="med" w="med" type="none"/>
            <a:tailEnd len="med" w="med" type="none"/>
          </a:ln>
        </p:spPr>
      </p:cxnSp>
      <p:sp>
        <p:nvSpPr>
          <p:cNvPr id="560" name="Google Shape;560;p45"/>
          <p:cNvSpPr/>
          <p:nvPr/>
        </p:nvSpPr>
        <p:spPr>
          <a:xfrm>
            <a:off x="555159" y="4178213"/>
            <a:ext cx="11058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Projector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71" name="Google Shape;571;p45"/>
          <p:cNvCxnSpPr/>
          <p:nvPr/>
        </p:nvCxnSpPr>
        <p:spPr>
          <a:xfrm>
            <a:off x="555150" y="4431396"/>
            <a:ext cx="1105800" cy="0"/>
          </a:xfrm>
          <a:prstGeom prst="straightConnector1">
            <a:avLst/>
          </a:prstGeom>
          <a:noFill/>
          <a:ln cap="flat" cmpd="sng" w="19050">
            <a:solidFill>
              <a:schemeClr val="dk2"/>
            </a:solidFill>
            <a:prstDash val="solid"/>
            <a:round/>
            <a:headEnd len="med" w="med" type="none"/>
            <a:tailEnd len="med" w="med" type="none"/>
          </a:ln>
        </p:spPr>
      </p:cxnSp>
      <p:sp>
        <p:nvSpPr>
          <p:cNvPr id="572" name="Google Shape;572;p45"/>
          <p:cNvSpPr/>
          <p:nvPr/>
        </p:nvSpPr>
        <p:spPr>
          <a:xfrm>
            <a:off x="1782909" y="4178184"/>
            <a:ext cx="11058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Screen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73" name="Google Shape;573;p45"/>
          <p:cNvCxnSpPr/>
          <p:nvPr/>
        </p:nvCxnSpPr>
        <p:spPr>
          <a:xfrm>
            <a:off x="1782900" y="4431368"/>
            <a:ext cx="1105800" cy="0"/>
          </a:xfrm>
          <a:prstGeom prst="straightConnector1">
            <a:avLst/>
          </a:prstGeom>
          <a:noFill/>
          <a:ln cap="flat" cmpd="sng" w="19050">
            <a:solidFill>
              <a:schemeClr val="dk2"/>
            </a:solidFill>
            <a:prstDash val="solid"/>
            <a:round/>
            <a:headEnd len="med" w="med" type="none"/>
            <a:tailEnd len="med" w="med" type="none"/>
          </a:ln>
        </p:spPr>
      </p:cxnSp>
      <p:sp>
        <p:nvSpPr>
          <p:cNvPr id="574" name="Google Shape;574;p45"/>
          <p:cNvSpPr/>
          <p:nvPr/>
        </p:nvSpPr>
        <p:spPr>
          <a:xfrm>
            <a:off x="3111813" y="4178213"/>
            <a:ext cx="16164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PopcornMaker</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75" name="Google Shape;575;p45"/>
          <p:cNvCxnSpPr/>
          <p:nvPr/>
        </p:nvCxnSpPr>
        <p:spPr>
          <a:xfrm>
            <a:off x="3111800" y="4431396"/>
            <a:ext cx="1616400" cy="0"/>
          </a:xfrm>
          <a:prstGeom prst="straightConnector1">
            <a:avLst/>
          </a:prstGeom>
          <a:noFill/>
          <a:ln cap="flat" cmpd="sng" w="19050">
            <a:solidFill>
              <a:schemeClr val="dk2"/>
            </a:solidFill>
            <a:prstDash val="solid"/>
            <a:round/>
            <a:headEnd len="med" w="med" type="none"/>
            <a:tailEnd len="med" w="med" type="none"/>
          </a:ln>
        </p:spPr>
      </p:cxnSp>
      <p:sp>
        <p:nvSpPr>
          <p:cNvPr id="576" name="Google Shape;576;p45"/>
          <p:cNvSpPr/>
          <p:nvPr/>
        </p:nvSpPr>
        <p:spPr>
          <a:xfrm>
            <a:off x="3242359" y="3590625"/>
            <a:ext cx="1105800" cy="506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Lights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cxnSp>
        <p:nvCxnSpPr>
          <p:cNvPr id="577" name="Google Shape;577;p45"/>
          <p:cNvCxnSpPr/>
          <p:nvPr/>
        </p:nvCxnSpPr>
        <p:spPr>
          <a:xfrm>
            <a:off x="3242350" y="3843809"/>
            <a:ext cx="1105800" cy="0"/>
          </a:xfrm>
          <a:prstGeom prst="straightConnector1">
            <a:avLst/>
          </a:prstGeom>
          <a:noFill/>
          <a:ln cap="flat" cmpd="sng" w="19050">
            <a:solidFill>
              <a:schemeClr val="dk2"/>
            </a:solidFill>
            <a:prstDash val="solid"/>
            <a:round/>
            <a:headEnd len="med" w="med" type="none"/>
            <a:tailEnd len="med" w="med" type="none"/>
          </a:ln>
        </p:spPr>
      </p:cxnSp>
      <p:sp>
        <p:nvSpPr>
          <p:cNvPr id="578" name="Google Shape;578;p45"/>
          <p:cNvSpPr txBox="1"/>
          <p:nvPr/>
        </p:nvSpPr>
        <p:spPr>
          <a:xfrm>
            <a:off x="5192200" y="1168975"/>
            <a:ext cx="3494700" cy="3677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sv-SE" sz="2000">
                <a:solidFill>
                  <a:schemeClr val="dk1"/>
                </a:solidFill>
              </a:rPr>
              <a:t>Create a new class that exposes simple methods (the </a:t>
            </a:r>
            <a:r>
              <a:rPr b="1" lang="sv-SE" sz="2000">
                <a:solidFill>
                  <a:schemeClr val="dk1"/>
                </a:solidFill>
              </a:rPr>
              <a:t>facade</a:t>
            </a:r>
            <a:r>
              <a:rPr lang="sv-SE" sz="2000">
                <a:solidFill>
                  <a:schemeClr val="dk1"/>
                </a:solidFill>
              </a:rPr>
              <a:t>).</a:t>
            </a:r>
            <a:endParaRPr sz="2000">
              <a:solidFill>
                <a:schemeClr val="dk1"/>
              </a:solidFill>
            </a:endParaRPr>
          </a:p>
          <a:p>
            <a:pPr indent="-355600" lvl="0" marL="457200" rtl="0" algn="l">
              <a:spcBef>
                <a:spcPts val="0"/>
              </a:spcBef>
              <a:spcAft>
                <a:spcPts val="0"/>
              </a:spcAft>
              <a:buClr>
                <a:schemeClr val="dk1"/>
              </a:buClr>
              <a:buSzPts val="2000"/>
              <a:buChar char="●"/>
            </a:pPr>
            <a:r>
              <a:rPr lang="sv-SE" sz="2000">
                <a:solidFill>
                  <a:schemeClr val="dk1"/>
                </a:solidFill>
              </a:rPr>
              <a:t>Facade calls on classes to implement high-level methods.</a:t>
            </a:r>
            <a:endParaRPr sz="2000">
              <a:solidFill>
                <a:schemeClr val="dk1"/>
              </a:solidFill>
            </a:endParaRPr>
          </a:p>
          <a:p>
            <a:pPr indent="-355600" lvl="0" marL="457200" rtl="0" algn="l">
              <a:spcBef>
                <a:spcPts val="0"/>
              </a:spcBef>
              <a:spcAft>
                <a:spcPts val="0"/>
              </a:spcAft>
              <a:buClr>
                <a:schemeClr val="dk1"/>
              </a:buClr>
              <a:buSzPts val="2000"/>
              <a:buChar char="●"/>
            </a:pPr>
            <a:r>
              <a:rPr lang="sv-SE" sz="2000">
                <a:solidFill>
                  <a:schemeClr val="dk1"/>
                </a:solidFill>
              </a:rPr>
              <a:t>Client calls facade instead of classes.</a:t>
            </a:r>
            <a:endParaRPr sz="2000">
              <a:solidFill>
                <a:schemeClr val="dk1"/>
              </a:solidFill>
            </a:endParaRPr>
          </a:p>
          <a:p>
            <a:pPr indent="-355600" lvl="0" marL="457200" rtl="0" algn="l">
              <a:spcBef>
                <a:spcPts val="0"/>
              </a:spcBef>
              <a:spcAft>
                <a:spcPts val="0"/>
              </a:spcAft>
              <a:buClr>
                <a:schemeClr val="dk1"/>
              </a:buClr>
              <a:buSzPts val="2000"/>
              <a:buChar char="●"/>
            </a:pPr>
            <a:r>
              <a:rPr lang="sv-SE" sz="2000">
                <a:solidFill>
                  <a:schemeClr val="dk1"/>
                </a:solidFill>
              </a:rPr>
              <a:t>Classes still accessible.</a:t>
            </a:r>
            <a:endParaRPr sz="2000">
              <a:solidFill>
                <a:schemeClr val="dk1"/>
              </a:solidFill>
            </a:endParaRPr>
          </a:p>
        </p:txBody>
      </p:sp>
      <p:cxnSp>
        <p:nvCxnSpPr>
          <p:cNvPr id="579" name="Google Shape;579;p45"/>
          <p:cNvCxnSpPr>
            <a:stCxn id="565" idx="3"/>
            <a:endCxn id="557" idx="1"/>
          </p:cNvCxnSpPr>
          <p:nvPr/>
        </p:nvCxnSpPr>
        <p:spPr>
          <a:xfrm>
            <a:off x="2267459" y="3256144"/>
            <a:ext cx="268200" cy="0"/>
          </a:xfrm>
          <a:prstGeom prst="straightConnector1">
            <a:avLst/>
          </a:prstGeom>
          <a:noFill/>
          <a:ln cap="flat" cmpd="sng" w="19050">
            <a:solidFill>
              <a:schemeClr val="dk2"/>
            </a:solidFill>
            <a:prstDash val="solid"/>
            <a:round/>
            <a:headEnd len="med" w="med" type="none"/>
            <a:tailEnd len="med" w="med" type="none"/>
          </a:ln>
        </p:spPr>
      </p:cxnSp>
      <p:cxnSp>
        <p:nvCxnSpPr>
          <p:cNvPr id="580" name="Google Shape;580;p45"/>
          <p:cNvCxnSpPr>
            <a:stCxn id="569" idx="0"/>
            <a:endCxn id="565" idx="2"/>
          </p:cNvCxnSpPr>
          <p:nvPr/>
        </p:nvCxnSpPr>
        <p:spPr>
          <a:xfrm rot="10800000">
            <a:off x="1714709" y="3509269"/>
            <a:ext cx="844200" cy="81300"/>
          </a:xfrm>
          <a:prstGeom prst="straightConnector1">
            <a:avLst/>
          </a:prstGeom>
          <a:noFill/>
          <a:ln cap="flat" cmpd="sng" w="19050">
            <a:solidFill>
              <a:schemeClr val="dk2"/>
            </a:solidFill>
            <a:prstDash val="solid"/>
            <a:round/>
            <a:headEnd len="med" w="med" type="none"/>
            <a:tailEnd len="med" w="med" type="none"/>
          </a:ln>
        </p:spPr>
      </p:cxnSp>
      <p:cxnSp>
        <p:nvCxnSpPr>
          <p:cNvPr id="581" name="Google Shape;581;p45"/>
          <p:cNvCxnSpPr>
            <a:stCxn id="572" idx="1"/>
            <a:endCxn id="560" idx="3"/>
          </p:cNvCxnSpPr>
          <p:nvPr/>
        </p:nvCxnSpPr>
        <p:spPr>
          <a:xfrm rot="10800000">
            <a:off x="1660809" y="4431384"/>
            <a:ext cx="122100" cy="0"/>
          </a:xfrm>
          <a:prstGeom prst="straightConnector1">
            <a:avLst/>
          </a:prstGeom>
          <a:noFill/>
          <a:ln cap="flat" cmpd="sng" w="19050">
            <a:solidFill>
              <a:schemeClr val="dk2"/>
            </a:solidFill>
            <a:prstDash val="solid"/>
            <a:round/>
            <a:headEnd len="med" w="med" type="none"/>
            <a:tailEnd len="med" w="med" type="none"/>
          </a:ln>
        </p:spPr>
      </p:cxnSp>
      <p:cxnSp>
        <p:nvCxnSpPr>
          <p:cNvPr id="582" name="Google Shape;582;p45"/>
          <p:cNvCxnSpPr>
            <a:stCxn id="565" idx="1"/>
            <a:endCxn id="558" idx="0"/>
          </p:cNvCxnSpPr>
          <p:nvPr/>
        </p:nvCxnSpPr>
        <p:spPr>
          <a:xfrm flipH="1">
            <a:off x="1107959" y="3256144"/>
            <a:ext cx="53700" cy="334500"/>
          </a:xfrm>
          <a:prstGeom prst="straightConnector1">
            <a:avLst/>
          </a:prstGeom>
          <a:noFill/>
          <a:ln cap="flat" cmpd="sng" w="19050">
            <a:solidFill>
              <a:schemeClr val="dk2"/>
            </a:solidFill>
            <a:prstDash val="solid"/>
            <a:round/>
            <a:headEnd len="med" w="med" type="none"/>
            <a:tailEnd len="med" w="med" type="none"/>
          </a:ln>
        </p:spPr>
      </p:cxnSp>
      <p:cxnSp>
        <p:nvCxnSpPr>
          <p:cNvPr id="583" name="Google Shape;583;p45"/>
          <p:cNvCxnSpPr>
            <a:stCxn id="569" idx="1"/>
            <a:endCxn id="558" idx="3"/>
          </p:cNvCxnSpPr>
          <p:nvPr/>
        </p:nvCxnSpPr>
        <p:spPr>
          <a:xfrm rot="10800000">
            <a:off x="1661009" y="3843769"/>
            <a:ext cx="345000" cy="0"/>
          </a:xfrm>
          <a:prstGeom prst="straightConnector1">
            <a:avLst/>
          </a:prstGeom>
          <a:noFill/>
          <a:ln cap="flat" cmpd="sng" w="19050">
            <a:solidFill>
              <a:schemeClr val="dk2"/>
            </a:solidFill>
            <a:prstDash val="solid"/>
            <a:round/>
            <a:headEnd len="med" w="med" type="none"/>
            <a:tailEnd len="med" w="med" type="none"/>
          </a:ln>
        </p:spPr>
      </p:cxnSp>
      <p:sp>
        <p:nvSpPr>
          <p:cNvPr id="584" name="Google Shape;584;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Principle of Least Knowledge</a:t>
            </a:r>
            <a:endParaRPr/>
          </a:p>
        </p:txBody>
      </p:sp>
      <p:sp>
        <p:nvSpPr>
          <p:cNvPr id="590" name="Google Shape;590;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Talk only to your immediate friends</a:t>
            </a:r>
            <a:r>
              <a:rPr lang="sv-SE"/>
              <a:t>.</a:t>
            </a:r>
            <a:endParaRPr/>
          </a:p>
          <a:p>
            <a:pPr indent="-393700" lvl="0" marL="457200" rtl="0" algn="l">
              <a:spcBef>
                <a:spcPts val="1000"/>
              </a:spcBef>
              <a:spcAft>
                <a:spcPts val="0"/>
              </a:spcAft>
              <a:buSzPts val="2600"/>
              <a:buChar char="•"/>
            </a:pPr>
            <a:r>
              <a:rPr lang="sv-SE"/>
              <a:t>Be careful of the number of classes your class interacts with and how it interacts with them.</a:t>
            </a:r>
            <a:endParaRPr/>
          </a:p>
          <a:p>
            <a:pPr indent="-393700" lvl="0" marL="457200" rtl="0" algn="l">
              <a:spcBef>
                <a:spcPts val="1000"/>
              </a:spcBef>
              <a:spcAft>
                <a:spcPts val="0"/>
              </a:spcAft>
              <a:buSzPts val="2600"/>
              <a:buChar char="•"/>
            </a:pPr>
            <a:r>
              <a:rPr lang="sv-SE"/>
              <a:t>Only invoke methods that belong to the object, objects passed as parameters, objects created or instantiated, and attached objects.</a:t>
            </a:r>
            <a:endParaRPr>
              <a:solidFill>
                <a:srgbClr val="000000"/>
              </a:solidFill>
            </a:endParaRPr>
          </a:p>
        </p:txBody>
      </p:sp>
      <p:sp>
        <p:nvSpPr>
          <p:cNvPr id="591" name="Google Shape;591;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98" name="Google Shape;598;p4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5" name="Google Shape;605;p48"/>
          <p:cNvSpPr txBox="1"/>
          <p:nvPr>
            <p:ph type="title"/>
          </p:nvPr>
        </p:nvSpPr>
        <p:spPr>
          <a:xfrm>
            <a:off x="468900" y="613984"/>
            <a:ext cx="8217900" cy="4193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t/>
            </a:r>
            <a:endParaRPr/>
          </a:p>
          <a:p>
            <a:pPr indent="0" lvl="0" marL="0" rtl="0" algn="l">
              <a:lnSpc>
                <a:spcPct val="108333"/>
              </a:lnSpc>
              <a:spcBef>
                <a:spcPts val="0"/>
              </a:spcBef>
              <a:spcAft>
                <a:spcPts val="0"/>
              </a:spcAft>
              <a:buSzPts val="3600"/>
              <a:buNone/>
            </a:pPr>
            <a:r>
              <a:t/>
            </a:r>
            <a:endParaRPr/>
          </a:p>
          <a:p>
            <a:pPr indent="0" lvl="0" marL="0" rtl="0" algn="l">
              <a:lnSpc>
                <a:spcPct val="108333"/>
              </a:lnSpc>
              <a:spcBef>
                <a:spcPts val="0"/>
              </a:spcBef>
              <a:spcAft>
                <a:spcPts val="0"/>
              </a:spcAft>
              <a:buSzPts val="3600"/>
              <a:buNone/>
            </a:pPr>
            <a:r>
              <a:t/>
            </a:r>
            <a:endParaRPr/>
          </a:p>
          <a:p>
            <a:pPr indent="0" lvl="0" marL="0" rtl="0" algn="l">
              <a:lnSpc>
                <a:spcPct val="108333"/>
              </a:lnSpc>
              <a:spcBef>
                <a:spcPts val="0"/>
              </a:spcBef>
              <a:spcAft>
                <a:spcPts val="0"/>
              </a:spcAft>
              <a:buSzPts val="3600"/>
              <a:buNone/>
            </a:pPr>
            <a:r>
              <a:rPr lang="sv-SE"/>
              <a:t>Modular implementation: components and services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2" name="Google Shape;612;p4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Frameworks</a:t>
            </a:r>
            <a:endParaRPr/>
          </a:p>
        </p:txBody>
      </p:sp>
      <p:sp>
        <p:nvSpPr>
          <p:cNvPr id="613" name="Google Shape;613;p49"/>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A collection of classes that represent solutions to related problems.</a:t>
            </a:r>
            <a:endParaRPr/>
          </a:p>
          <a:p>
            <a:pPr indent="-368300" lvl="1" marL="914400" rtl="0" algn="l">
              <a:lnSpc>
                <a:spcPct val="90000"/>
              </a:lnSpc>
              <a:spcBef>
                <a:spcPts val="500"/>
              </a:spcBef>
              <a:spcAft>
                <a:spcPts val="0"/>
              </a:spcAft>
              <a:buSzPts val="2200"/>
              <a:buChar char="•"/>
            </a:pPr>
            <a:r>
              <a:rPr lang="sv-SE"/>
              <a:t>Base implementation that can be extended with</a:t>
            </a:r>
            <a:br>
              <a:rPr lang="sv-SE"/>
            </a:br>
            <a:r>
              <a:rPr i="1" lang="sv-SE"/>
              <a:t>plug-ins</a:t>
            </a:r>
            <a:r>
              <a:rPr lang="sv-SE"/>
              <a:t>, supporting new custom use cases.</a:t>
            </a:r>
            <a:endParaRPr/>
          </a:p>
          <a:p>
            <a:pPr indent="-368300" lvl="1" marL="914400" rtl="0" algn="l">
              <a:lnSpc>
                <a:spcPct val="90000"/>
              </a:lnSpc>
              <a:spcBef>
                <a:spcPts val="500"/>
              </a:spcBef>
              <a:spcAft>
                <a:spcPts val="0"/>
              </a:spcAft>
              <a:buSzPts val="2200"/>
              <a:buChar char="•"/>
            </a:pPr>
            <a:r>
              <a:rPr lang="sv-SE"/>
              <a:t>Provides extension points (“</a:t>
            </a:r>
            <a:r>
              <a:rPr b="1" lang="sv-SE"/>
              <a:t>hot spots</a:t>
            </a:r>
            <a:r>
              <a:rPr lang="sv-SE"/>
              <a:t>”)</a:t>
            </a:r>
            <a:endParaRPr/>
          </a:p>
          <a:p>
            <a:pPr indent="-393700" lvl="0" marL="457200" rtl="0" algn="l">
              <a:lnSpc>
                <a:spcPct val="90000"/>
              </a:lnSpc>
              <a:spcBef>
                <a:spcPts val="1000"/>
              </a:spcBef>
              <a:spcAft>
                <a:spcPts val="0"/>
              </a:spcAft>
              <a:buSzPts val="2600"/>
              <a:buChar char="•"/>
            </a:pPr>
            <a:r>
              <a:rPr lang="sv-SE"/>
              <a:t>Framework is responsible for main control flow, asks plug-ins for custom behavior.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0"/>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Variability with frameworks</a:t>
            </a:r>
            <a:endParaRPr/>
          </a:p>
        </p:txBody>
      </p:sp>
      <p:sp>
        <p:nvSpPr>
          <p:cNvPr id="619" name="Google Shape;619;p50"/>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500"/>
              </a:spcBef>
              <a:spcAft>
                <a:spcPts val="0"/>
              </a:spcAft>
              <a:buSzPts val="2200"/>
              <a:buChar char="•"/>
            </a:pPr>
            <a:r>
              <a:rPr lang="sv-SE"/>
              <a:t>Composition-based, load-time.</a:t>
            </a:r>
            <a:endParaRPr/>
          </a:p>
          <a:p>
            <a:pPr indent="-368300" lvl="0" marL="457200" rtl="0" algn="l">
              <a:lnSpc>
                <a:spcPct val="90000"/>
              </a:lnSpc>
              <a:spcBef>
                <a:spcPts val="500"/>
              </a:spcBef>
              <a:spcAft>
                <a:spcPts val="0"/>
              </a:spcAft>
              <a:buSzPts val="2200"/>
              <a:buChar char="•"/>
            </a:pPr>
            <a:r>
              <a:rPr lang="sv-SE"/>
              <a:t>White Box: Subclass an abstract parent, override template methods to implement features.</a:t>
            </a:r>
            <a:endParaRPr/>
          </a:p>
          <a:p>
            <a:pPr indent="-368300" lvl="0" marL="457200" rtl="0" algn="l">
              <a:lnSpc>
                <a:spcPct val="90000"/>
              </a:lnSpc>
              <a:spcBef>
                <a:spcPts val="500"/>
              </a:spcBef>
              <a:spcAft>
                <a:spcPts val="0"/>
              </a:spcAft>
              <a:buSzPts val="2200"/>
              <a:buChar char="•"/>
            </a:pPr>
            <a:r>
              <a:rPr lang="sv-SE"/>
              <a:t>Black Box: Register plug-in objects that provide specific features.</a:t>
            </a:r>
            <a:endParaRPr/>
          </a:p>
          <a:p>
            <a:pPr indent="-368300" lvl="0" marL="457200" rtl="0" algn="l">
              <a:lnSpc>
                <a:spcPct val="90000"/>
              </a:lnSpc>
              <a:spcBef>
                <a:spcPts val="500"/>
              </a:spcBef>
              <a:spcAft>
                <a:spcPts val="0"/>
              </a:spcAft>
              <a:buSzPts val="2200"/>
              <a:buChar char="•"/>
            </a:pPr>
            <a:r>
              <a:rPr lang="sv-SE"/>
              <a:t>Provides clear modularity, but requires extensive up-front design effort.</a:t>
            </a:r>
            <a:endParaRPr/>
          </a:p>
        </p:txBody>
      </p:sp>
      <p:sp>
        <p:nvSpPr>
          <p:cNvPr id="620" name="Google Shape;620;p50"/>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1"/>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7" name="Google Shape;627;p51"/>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Components</a:t>
            </a:r>
            <a:endParaRPr/>
          </a:p>
        </p:txBody>
      </p:sp>
      <p:sp>
        <p:nvSpPr>
          <p:cNvPr id="628" name="Google Shape;628;p51"/>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A </a:t>
            </a:r>
            <a:r>
              <a:rPr b="1" lang="sv-SE"/>
              <a:t>component</a:t>
            </a:r>
            <a:r>
              <a:rPr lang="sv-SE"/>
              <a:t> is a standalone unit with specified interfaces and explicit dependencies.</a:t>
            </a:r>
            <a:endParaRPr/>
          </a:p>
          <a:p>
            <a:pPr indent="-368300" lvl="1" marL="914400" rtl="0" algn="l">
              <a:lnSpc>
                <a:spcPct val="90000"/>
              </a:lnSpc>
              <a:spcBef>
                <a:spcPts val="500"/>
              </a:spcBef>
              <a:spcAft>
                <a:spcPts val="0"/>
              </a:spcAft>
              <a:buSzPts val="2200"/>
              <a:buChar char="•"/>
            </a:pPr>
            <a:r>
              <a:rPr lang="sv-SE"/>
              <a:t>Can be deployed independently.</a:t>
            </a:r>
            <a:endParaRPr/>
          </a:p>
          <a:p>
            <a:pPr indent="-368300" lvl="1" marL="914400" rtl="0" algn="l">
              <a:lnSpc>
                <a:spcPct val="90000"/>
              </a:lnSpc>
              <a:spcBef>
                <a:spcPts val="500"/>
              </a:spcBef>
              <a:spcAft>
                <a:spcPts val="0"/>
              </a:spcAft>
              <a:buSzPts val="2200"/>
              <a:buChar char="•"/>
            </a:pPr>
            <a:r>
              <a:rPr lang="sv-SE"/>
              <a:t>Can be reused in many systems.</a:t>
            </a:r>
            <a:endParaRPr/>
          </a:p>
          <a:p>
            <a:pPr indent="-368300" lvl="1" marL="914400" rtl="0" algn="l">
              <a:lnSpc>
                <a:spcPct val="90000"/>
              </a:lnSpc>
              <a:spcBef>
                <a:spcPts val="500"/>
              </a:spcBef>
              <a:spcAft>
                <a:spcPts val="0"/>
              </a:spcAft>
              <a:buSzPts val="2200"/>
              <a:buChar char="•"/>
            </a:pPr>
            <a:r>
              <a:rPr lang="sv-SE"/>
              <a:t>Can vary from one class to many. </a:t>
            </a:r>
            <a:endParaRPr/>
          </a:p>
          <a:p>
            <a:pPr indent="-393700" lvl="0" marL="457200" rtl="0" algn="l">
              <a:lnSpc>
                <a:spcPct val="90000"/>
              </a:lnSpc>
              <a:spcBef>
                <a:spcPts val="1000"/>
              </a:spcBef>
              <a:spcAft>
                <a:spcPts val="0"/>
              </a:spcAft>
              <a:buSzPts val="2600"/>
              <a:buChar char="•"/>
            </a:pPr>
            <a:r>
              <a:rPr lang="sv-SE"/>
              <a:t>Developers can choose to implement their own components or work with existing ones.</a:t>
            </a:r>
            <a:endParaRPr/>
          </a:p>
          <a:p>
            <a:pPr indent="-368300" lvl="1" marL="914400" rtl="0" algn="l">
              <a:lnSpc>
                <a:spcPct val="90000"/>
              </a:lnSpc>
              <a:spcBef>
                <a:spcPts val="500"/>
              </a:spcBef>
              <a:spcAft>
                <a:spcPts val="0"/>
              </a:spcAft>
              <a:buSzPts val="2200"/>
              <a:buChar char="•"/>
            </a:pPr>
            <a:r>
              <a:rPr lang="sv-SE"/>
              <a:t>Requires compatible interfaces and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2"/>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5" name="Google Shape;635;p52"/>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Variability with components</a:t>
            </a:r>
            <a:endParaRPr/>
          </a:p>
        </p:txBody>
      </p:sp>
      <p:sp>
        <p:nvSpPr>
          <p:cNvPr id="636" name="Google Shape;636;p52"/>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500"/>
              </a:spcBef>
              <a:spcAft>
                <a:spcPts val="0"/>
              </a:spcAft>
              <a:buSzPts val="2200"/>
              <a:buChar char="•"/>
            </a:pPr>
            <a:r>
              <a:rPr lang="sv-SE"/>
              <a:t>For features that offer standalone functionality with explicit interface and dependencies.</a:t>
            </a:r>
            <a:endParaRPr/>
          </a:p>
          <a:p>
            <a:pPr indent="-368300" lvl="0" marL="457200" rtl="0" algn="l">
              <a:lnSpc>
                <a:spcPct val="90000"/>
              </a:lnSpc>
              <a:spcBef>
                <a:spcPts val="500"/>
              </a:spcBef>
              <a:spcAft>
                <a:spcPts val="0"/>
              </a:spcAft>
              <a:buSzPts val="2200"/>
              <a:buChar char="•"/>
            </a:pPr>
            <a:r>
              <a:rPr lang="sv-SE"/>
              <a:t>Interfaces often standardized (REST), leading to services.</a:t>
            </a:r>
            <a:endParaRPr/>
          </a:p>
          <a:p>
            <a:pPr indent="-368300" lvl="0" marL="457200" rtl="0" algn="l">
              <a:lnSpc>
                <a:spcPct val="90000"/>
              </a:lnSpc>
              <a:spcBef>
                <a:spcPts val="500"/>
              </a:spcBef>
              <a:spcAft>
                <a:spcPts val="0"/>
              </a:spcAft>
              <a:buSzPts val="2200"/>
              <a:buChar char="•"/>
            </a:pPr>
            <a:r>
              <a:rPr lang="sv-SE"/>
              <a:t>Can be reused in many projects.</a:t>
            </a:r>
            <a:endParaRPr/>
          </a:p>
          <a:p>
            <a:pPr indent="-368300" lvl="0" marL="457200" rtl="0" algn="l">
              <a:lnSpc>
                <a:spcPct val="90000"/>
              </a:lnSpc>
              <a:spcBef>
                <a:spcPts val="500"/>
              </a:spcBef>
              <a:spcAft>
                <a:spcPts val="0"/>
              </a:spcAft>
              <a:buSzPts val="2200"/>
              <a:buChar char="•"/>
            </a:pPr>
            <a:r>
              <a:rPr lang="sv-SE"/>
              <a:t>Integrated as part of a broader architectural design.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3"/>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3" name="Google Shape;643;p53"/>
          <p:cNvSpPr txBox="1"/>
          <p:nvPr>
            <p:ph type="title"/>
          </p:nvPr>
        </p:nvSpPr>
        <p:spPr>
          <a:xfrm>
            <a:off x="468900" y="613984"/>
            <a:ext cx="8217900" cy="4193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t/>
            </a:r>
            <a:endParaRPr/>
          </a:p>
          <a:p>
            <a:pPr indent="0" lvl="0" marL="0" rtl="0" algn="l">
              <a:lnSpc>
                <a:spcPct val="108333"/>
              </a:lnSpc>
              <a:spcBef>
                <a:spcPts val="0"/>
              </a:spcBef>
              <a:spcAft>
                <a:spcPts val="0"/>
              </a:spcAft>
              <a:buSzPts val="3600"/>
              <a:buNone/>
            </a:pPr>
            <a:r>
              <a:t/>
            </a:r>
            <a:endParaRPr/>
          </a:p>
          <a:p>
            <a:pPr indent="0" lvl="0" marL="0" rtl="0" algn="l">
              <a:lnSpc>
                <a:spcPct val="108333"/>
              </a:lnSpc>
              <a:spcBef>
                <a:spcPts val="0"/>
              </a:spcBef>
              <a:spcAft>
                <a:spcPts val="0"/>
              </a:spcAft>
              <a:buSzPts val="3600"/>
              <a:buNone/>
            </a:pPr>
            <a:r>
              <a:t/>
            </a:r>
            <a:endParaRPr/>
          </a:p>
          <a:p>
            <a:pPr indent="0" lvl="0" marL="0" rtl="0" algn="l">
              <a:lnSpc>
                <a:spcPct val="108333"/>
              </a:lnSpc>
              <a:spcBef>
                <a:spcPts val="0"/>
              </a:spcBef>
              <a:spcAft>
                <a:spcPts val="0"/>
              </a:spcAft>
              <a:buSzPts val="3600"/>
              <a:buNone/>
            </a:pPr>
            <a:r>
              <a:rPr lang="sv-SE"/>
              <a:t>Feature- and Aspect-Oriented Programming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9" name="Google Shape;109;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Change?</a:t>
            </a:r>
            <a:endParaRPr/>
          </a:p>
        </p:txBody>
      </p:sp>
      <p:sp>
        <p:nvSpPr>
          <p:cNvPr id="110" name="Google Shape;110;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Law of Continuing Change</a:t>
            </a:r>
            <a:endParaRPr/>
          </a:p>
          <a:p>
            <a:pPr indent="-368300" lvl="1" marL="914400" rtl="0" algn="l">
              <a:spcBef>
                <a:spcPts val="0"/>
              </a:spcBef>
              <a:spcAft>
                <a:spcPts val="0"/>
              </a:spcAft>
              <a:buSzPts val="2200"/>
              <a:buChar char="•"/>
            </a:pPr>
            <a:r>
              <a:rPr lang="sv-SE"/>
              <a:t>A program used in a real-world environment must change, or become progressively less useful in that environment.</a:t>
            </a:r>
            <a:endParaRPr/>
          </a:p>
          <a:p>
            <a:pPr indent="-393700" lvl="0" marL="457200" rtl="0" algn="l">
              <a:spcBef>
                <a:spcPts val="0"/>
              </a:spcBef>
              <a:spcAft>
                <a:spcPts val="0"/>
              </a:spcAft>
              <a:buSzPts val="2600"/>
              <a:buChar char="•"/>
            </a:pPr>
            <a:r>
              <a:rPr lang="sv-SE"/>
              <a:t>The Law of Increasing Complexity</a:t>
            </a:r>
            <a:endParaRPr/>
          </a:p>
          <a:p>
            <a:pPr indent="-368300" lvl="1" marL="914400" rtl="0" algn="l">
              <a:spcBef>
                <a:spcPts val="0"/>
              </a:spcBef>
              <a:spcAft>
                <a:spcPts val="0"/>
              </a:spcAft>
              <a:buSzPts val="2200"/>
              <a:buChar char="•"/>
            </a:pPr>
            <a:r>
              <a:rPr lang="sv-SE"/>
              <a:t>As a program evolves, it becomes more complex.</a:t>
            </a:r>
            <a:endParaRPr/>
          </a:p>
          <a:p>
            <a:pPr indent="-368300" lvl="1" marL="914400" rtl="0" algn="l">
              <a:spcBef>
                <a:spcPts val="0"/>
              </a:spcBef>
              <a:spcAft>
                <a:spcPts val="0"/>
              </a:spcAft>
              <a:buSzPts val="2200"/>
              <a:buChar char="•"/>
            </a:pPr>
            <a:r>
              <a:rPr lang="sv-SE"/>
              <a:t>Resources are needed to preserve and simplify structure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08333"/>
              </a:lnSpc>
              <a:spcBef>
                <a:spcPts val="0"/>
              </a:spcBef>
              <a:spcAft>
                <a:spcPts val="0"/>
              </a:spcAft>
              <a:buClr>
                <a:schemeClr val="dk1"/>
              </a:buClr>
              <a:buSzPts val="3600"/>
              <a:buFont typeface="Arial"/>
              <a:buNone/>
            </a:pPr>
            <a:r>
              <a:rPr lang="sv-SE"/>
              <a:t>Feature orientation</a:t>
            </a:r>
            <a:endParaRPr/>
          </a:p>
        </p:txBody>
      </p:sp>
      <p:sp>
        <p:nvSpPr>
          <p:cNvPr id="649" name="Google Shape;649;p5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grpSp>
        <p:nvGrpSpPr>
          <p:cNvPr id="650" name="Google Shape;650;p54"/>
          <p:cNvGrpSpPr/>
          <p:nvPr/>
        </p:nvGrpSpPr>
        <p:grpSpPr>
          <a:xfrm>
            <a:off x="4371463" y="2735747"/>
            <a:ext cx="4348963" cy="2088621"/>
            <a:chOff x="215900" y="1341438"/>
            <a:chExt cx="8780463" cy="5416549"/>
          </a:xfrm>
        </p:grpSpPr>
        <p:sp>
          <p:nvSpPr>
            <p:cNvPr id="651" name="Google Shape;651;p54"/>
            <p:cNvSpPr/>
            <p:nvPr/>
          </p:nvSpPr>
          <p:spPr>
            <a:xfrm>
              <a:off x="1152525" y="1449388"/>
              <a:ext cx="503100" cy="395400"/>
            </a:xfrm>
            <a:prstGeom prst="roundRect">
              <a:avLst>
                <a:gd fmla="val 403"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2" name="Google Shape;652;p54"/>
            <p:cNvSpPr/>
            <p:nvPr/>
          </p:nvSpPr>
          <p:spPr>
            <a:xfrm>
              <a:off x="720725" y="2170113"/>
              <a:ext cx="503100" cy="395400"/>
            </a:xfrm>
            <a:prstGeom prst="roundRect">
              <a:avLst>
                <a:gd fmla="val 403"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3" name="Google Shape;653;p54"/>
            <p:cNvSpPr/>
            <p:nvPr/>
          </p:nvSpPr>
          <p:spPr>
            <a:xfrm>
              <a:off x="1584325" y="2170113"/>
              <a:ext cx="503100" cy="395400"/>
            </a:xfrm>
            <a:prstGeom prst="roundRect">
              <a:avLst>
                <a:gd fmla="val 403"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4" name="Google Shape;654;p54"/>
            <p:cNvSpPr/>
            <p:nvPr/>
          </p:nvSpPr>
          <p:spPr>
            <a:xfrm>
              <a:off x="360363" y="2854325"/>
              <a:ext cx="503100" cy="395400"/>
            </a:xfrm>
            <a:prstGeom prst="roundRect">
              <a:avLst>
                <a:gd fmla="val 403"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5" name="Google Shape;655;p54"/>
            <p:cNvSpPr/>
            <p:nvPr/>
          </p:nvSpPr>
          <p:spPr>
            <a:xfrm>
              <a:off x="1079500" y="2854325"/>
              <a:ext cx="503100" cy="395400"/>
            </a:xfrm>
            <a:prstGeom prst="roundRect">
              <a:avLst>
                <a:gd fmla="val 403"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656" name="Google Shape;656;p54"/>
            <p:cNvCxnSpPr>
              <a:stCxn id="657" idx="0"/>
              <a:endCxn id="651" idx="2"/>
            </p:cNvCxnSpPr>
            <p:nvPr/>
          </p:nvCxnSpPr>
          <p:spPr>
            <a:xfrm flipH="1" rot="10800000">
              <a:off x="972413" y="1844750"/>
              <a:ext cx="431700" cy="180900"/>
            </a:xfrm>
            <a:prstGeom prst="straightConnector1">
              <a:avLst/>
            </a:prstGeom>
            <a:noFill/>
            <a:ln cap="flat" cmpd="sng" w="9525">
              <a:solidFill>
                <a:srgbClr val="000000"/>
              </a:solidFill>
              <a:prstDash val="solid"/>
              <a:round/>
              <a:headEnd len="med" w="med" type="none"/>
              <a:tailEnd len="med" w="med" type="none"/>
            </a:ln>
          </p:spPr>
        </p:cxnSp>
        <p:cxnSp>
          <p:nvCxnSpPr>
            <p:cNvPr id="658" name="Google Shape;658;p54"/>
            <p:cNvCxnSpPr>
              <a:stCxn id="659" idx="0"/>
              <a:endCxn id="651" idx="2"/>
            </p:cNvCxnSpPr>
            <p:nvPr/>
          </p:nvCxnSpPr>
          <p:spPr>
            <a:xfrm rot="10800000">
              <a:off x="1404013" y="1844750"/>
              <a:ext cx="432000" cy="180900"/>
            </a:xfrm>
            <a:prstGeom prst="straightConnector1">
              <a:avLst/>
            </a:prstGeom>
            <a:noFill/>
            <a:ln cap="flat" cmpd="sng" w="9525">
              <a:solidFill>
                <a:srgbClr val="000000"/>
              </a:solidFill>
              <a:prstDash val="solid"/>
              <a:round/>
              <a:headEnd len="med" w="med" type="none"/>
              <a:tailEnd len="med" w="med" type="none"/>
            </a:ln>
          </p:spPr>
        </p:cxnSp>
        <p:cxnSp>
          <p:nvCxnSpPr>
            <p:cNvPr id="660" name="Google Shape;660;p54"/>
            <p:cNvCxnSpPr>
              <a:stCxn id="661" idx="0"/>
              <a:endCxn id="652" idx="2"/>
            </p:cNvCxnSpPr>
            <p:nvPr/>
          </p:nvCxnSpPr>
          <p:spPr>
            <a:xfrm flipH="1" rot="10800000">
              <a:off x="612050" y="2565563"/>
              <a:ext cx="360300" cy="144300"/>
            </a:xfrm>
            <a:prstGeom prst="straightConnector1">
              <a:avLst/>
            </a:prstGeom>
            <a:noFill/>
            <a:ln cap="flat" cmpd="sng" w="9525">
              <a:solidFill>
                <a:srgbClr val="000000"/>
              </a:solidFill>
              <a:prstDash val="solid"/>
              <a:round/>
              <a:headEnd len="med" w="med" type="none"/>
              <a:tailEnd len="med" w="med" type="none"/>
            </a:ln>
          </p:spPr>
        </p:cxnSp>
        <p:cxnSp>
          <p:nvCxnSpPr>
            <p:cNvPr id="662" name="Google Shape;662;p54"/>
            <p:cNvCxnSpPr>
              <a:stCxn id="663" idx="0"/>
              <a:endCxn id="652" idx="2"/>
            </p:cNvCxnSpPr>
            <p:nvPr/>
          </p:nvCxnSpPr>
          <p:spPr>
            <a:xfrm rot="10800000">
              <a:off x="972175" y="2565563"/>
              <a:ext cx="360600" cy="144300"/>
            </a:xfrm>
            <a:prstGeom prst="straightConnector1">
              <a:avLst/>
            </a:prstGeom>
            <a:noFill/>
            <a:ln cap="flat" cmpd="sng" w="9525">
              <a:solidFill>
                <a:srgbClr val="000000"/>
              </a:solidFill>
              <a:prstDash val="solid"/>
              <a:round/>
              <a:headEnd len="med" w="med" type="none"/>
              <a:tailEnd len="med" w="med" type="none"/>
            </a:ln>
          </p:spPr>
        </p:cxnSp>
        <p:sp>
          <p:nvSpPr>
            <p:cNvPr id="657" name="Google Shape;657;p54"/>
            <p:cNvSpPr/>
            <p:nvPr/>
          </p:nvSpPr>
          <p:spPr>
            <a:xfrm>
              <a:off x="900113" y="2025650"/>
              <a:ext cx="144600" cy="144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1" name="Google Shape;661;p54"/>
            <p:cNvSpPr/>
            <p:nvPr/>
          </p:nvSpPr>
          <p:spPr>
            <a:xfrm>
              <a:off x="539750" y="2709863"/>
              <a:ext cx="144600" cy="144600"/>
            </a:xfrm>
            <a:prstGeom prst="ellipse">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9" name="Google Shape;659;p54"/>
            <p:cNvSpPr/>
            <p:nvPr/>
          </p:nvSpPr>
          <p:spPr>
            <a:xfrm>
              <a:off x="1763713" y="2025650"/>
              <a:ext cx="144600" cy="144600"/>
            </a:xfrm>
            <a:prstGeom prst="ellipse">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3" name="Google Shape;663;p54"/>
            <p:cNvSpPr/>
            <p:nvPr/>
          </p:nvSpPr>
          <p:spPr>
            <a:xfrm>
              <a:off x="1260475" y="2709863"/>
              <a:ext cx="144600" cy="144600"/>
            </a:xfrm>
            <a:prstGeom prst="ellipse">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664" name="Google Shape;664;p54"/>
            <p:cNvCxnSpPr>
              <a:stCxn id="651" idx="3"/>
              <a:endCxn id="665" idx="1"/>
            </p:cNvCxnSpPr>
            <p:nvPr/>
          </p:nvCxnSpPr>
          <p:spPr>
            <a:xfrm>
              <a:off x="1655625" y="1647088"/>
              <a:ext cx="2087700" cy="720600"/>
            </a:xfrm>
            <a:prstGeom prst="curvedConnector3">
              <a:avLst>
                <a:gd fmla="val -230741" name="adj1"/>
              </a:avLst>
            </a:prstGeom>
            <a:noFill/>
            <a:ln cap="flat" cmpd="sng" w="9525">
              <a:solidFill>
                <a:srgbClr val="000000"/>
              </a:solidFill>
              <a:prstDash val="solid"/>
              <a:round/>
              <a:headEnd len="med" w="med" type="none"/>
              <a:tailEnd len="med" w="med" type="triangle"/>
            </a:ln>
          </p:spPr>
        </p:cxnSp>
        <p:sp>
          <p:nvSpPr>
            <p:cNvPr id="666" name="Google Shape;666;p54"/>
            <p:cNvSpPr/>
            <p:nvPr/>
          </p:nvSpPr>
          <p:spPr>
            <a:xfrm>
              <a:off x="3743325" y="2709863"/>
              <a:ext cx="1836600" cy="468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667" name="Google Shape;667;p54"/>
            <p:cNvCxnSpPr>
              <a:stCxn id="655" idx="2"/>
              <a:endCxn id="668" idx="1"/>
            </p:cNvCxnSpPr>
            <p:nvPr/>
          </p:nvCxnSpPr>
          <p:spPr>
            <a:xfrm flipH="1" rot="-5400000">
              <a:off x="2150350" y="2430425"/>
              <a:ext cx="773700" cy="2412300"/>
            </a:xfrm>
            <a:prstGeom prst="curvedConnector2">
              <a:avLst/>
            </a:prstGeom>
            <a:noFill/>
            <a:ln cap="flat" cmpd="sng" w="9525">
              <a:solidFill>
                <a:srgbClr val="000000"/>
              </a:solidFill>
              <a:prstDash val="solid"/>
              <a:round/>
              <a:headEnd len="med" w="med" type="none"/>
              <a:tailEnd len="med" w="med" type="triangle"/>
            </a:ln>
          </p:spPr>
        </p:cxnSp>
        <p:cxnSp>
          <p:nvCxnSpPr>
            <p:cNvPr id="669" name="Google Shape;669;p54"/>
            <p:cNvCxnSpPr>
              <a:stCxn id="652" idx="3"/>
              <a:endCxn id="670" idx="1"/>
            </p:cNvCxnSpPr>
            <p:nvPr/>
          </p:nvCxnSpPr>
          <p:spPr>
            <a:xfrm>
              <a:off x="1223825" y="2367813"/>
              <a:ext cx="2519400" cy="1116000"/>
            </a:xfrm>
            <a:prstGeom prst="curvedConnector3">
              <a:avLst>
                <a:gd fmla="val -191358" name="adj1"/>
              </a:avLst>
            </a:prstGeom>
            <a:noFill/>
            <a:ln cap="flat" cmpd="sng" w="9525">
              <a:solidFill>
                <a:srgbClr val="000000"/>
              </a:solidFill>
              <a:prstDash val="solid"/>
              <a:round/>
              <a:headEnd len="med" w="med" type="none"/>
              <a:tailEnd len="med" w="med" type="triangle"/>
            </a:ln>
          </p:spPr>
        </p:cxnSp>
        <p:cxnSp>
          <p:nvCxnSpPr>
            <p:cNvPr id="671" name="Google Shape;671;p54"/>
            <p:cNvCxnSpPr>
              <a:stCxn id="654" idx="2"/>
              <a:endCxn id="672" idx="1"/>
            </p:cNvCxnSpPr>
            <p:nvPr/>
          </p:nvCxnSpPr>
          <p:spPr>
            <a:xfrm flipH="1" rot="-5400000">
              <a:off x="1520913" y="2340725"/>
              <a:ext cx="1313400" cy="3131400"/>
            </a:xfrm>
            <a:prstGeom prst="curvedConnector2">
              <a:avLst/>
            </a:prstGeom>
            <a:noFill/>
            <a:ln cap="flat" cmpd="sng" w="9525">
              <a:solidFill>
                <a:srgbClr val="000000"/>
              </a:solidFill>
              <a:prstDash val="solid"/>
              <a:round/>
              <a:headEnd len="med" w="med" type="none"/>
              <a:tailEnd len="med" w="med" type="triangle"/>
            </a:ln>
          </p:spPr>
        </p:cxnSp>
        <p:cxnSp>
          <p:nvCxnSpPr>
            <p:cNvPr id="673" name="Google Shape;673;p54"/>
            <p:cNvCxnSpPr>
              <a:stCxn id="653" idx="3"/>
              <a:endCxn id="666" idx="1"/>
            </p:cNvCxnSpPr>
            <p:nvPr/>
          </p:nvCxnSpPr>
          <p:spPr>
            <a:xfrm>
              <a:off x="2087425" y="2367813"/>
              <a:ext cx="1656000" cy="576300"/>
            </a:xfrm>
            <a:prstGeom prst="curvedConnector3">
              <a:avLst>
                <a:gd fmla="val -290667" name="adj1"/>
              </a:avLst>
            </a:prstGeom>
            <a:noFill/>
            <a:ln cap="flat" cmpd="sng" w="9525">
              <a:solidFill>
                <a:srgbClr val="000000"/>
              </a:solidFill>
              <a:prstDash val="solid"/>
              <a:round/>
              <a:headEnd len="med" w="med" type="none"/>
              <a:tailEnd len="med" w="med" type="triangle"/>
            </a:ln>
          </p:spPr>
        </p:cxnSp>
        <p:sp>
          <p:nvSpPr>
            <p:cNvPr id="665" name="Google Shape;665;p54"/>
            <p:cNvSpPr/>
            <p:nvPr/>
          </p:nvSpPr>
          <p:spPr>
            <a:xfrm>
              <a:off x="3743325" y="2133600"/>
              <a:ext cx="1836600" cy="468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0" name="Google Shape;670;p54"/>
            <p:cNvSpPr/>
            <p:nvPr/>
          </p:nvSpPr>
          <p:spPr>
            <a:xfrm>
              <a:off x="3743325" y="3249613"/>
              <a:ext cx="1836600" cy="468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68" name="Google Shape;668;p54"/>
            <p:cNvSpPr/>
            <p:nvPr/>
          </p:nvSpPr>
          <p:spPr>
            <a:xfrm>
              <a:off x="3743325" y="3789363"/>
              <a:ext cx="1836600" cy="468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2" name="Google Shape;672;p54"/>
            <p:cNvSpPr/>
            <p:nvPr/>
          </p:nvSpPr>
          <p:spPr>
            <a:xfrm>
              <a:off x="3743325" y="4329113"/>
              <a:ext cx="1836600" cy="468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4" name="Google Shape;674;p54"/>
            <p:cNvSpPr/>
            <p:nvPr/>
          </p:nvSpPr>
          <p:spPr>
            <a:xfrm>
              <a:off x="3851275" y="2205038"/>
              <a:ext cx="6843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5" name="Google Shape;675;p54"/>
            <p:cNvSpPr/>
            <p:nvPr/>
          </p:nvSpPr>
          <p:spPr>
            <a:xfrm>
              <a:off x="5111750" y="2781300"/>
              <a:ext cx="3954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6" name="Google Shape;676;p54"/>
            <p:cNvSpPr/>
            <p:nvPr/>
          </p:nvSpPr>
          <p:spPr>
            <a:xfrm>
              <a:off x="3851275" y="2781300"/>
              <a:ext cx="6843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7" name="Google Shape;677;p54"/>
            <p:cNvSpPr/>
            <p:nvPr/>
          </p:nvSpPr>
          <p:spPr>
            <a:xfrm>
              <a:off x="4608513" y="3321050"/>
              <a:ext cx="3603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8" name="Google Shape;678;p54"/>
            <p:cNvSpPr/>
            <p:nvPr/>
          </p:nvSpPr>
          <p:spPr>
            <a:xfrm>
              <a:off x="3851275" y="4402138"/>
              <a:ext cx="6843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9" name="Google Shape;679;p54"/>
            <p:cNvSpPr/>
            <p:nvPr/>
          </p:nvSpPr>
          <p:spPr>
            <a:xfrm>
              <a:off x="5111750" y="3862388"/>
              <a:ext cx="3954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0" name="Google Shape;680;p54"/>
            <p:cNvSpPr/>
            <p:nvPr/>
          </p:nvSpPr>
          <p:spPr>
            <a:xfrm>
              <a:off x="4608513" y="4402138"/>
              <a:ext cx="3603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681" name="Google Shape;681;p54"/>
            <p:cNvGrpSpPr/>
            <p:nvPr/>
          </p:nvGrpSpPr>
          <p:grpSpPr>
            <a:xfrm>
              <a:off x="215900" y="1341438"/>
              <a:ext cx="5881688" cy="3392487"/>
              <a:chOff x="136" y="845"/>
              <a:chExt cx="3705" cy="2137"/>
            </a:xfrm>
          </p:grpSpPr>
          <p:sp>
            <p:nvSpPr>
              <p:cNvPr id="682" name="Google Shape;682;p54"/>
              <p:cNvSpPr/>
              <p:nvPr/>
            </p:nvSpPr>
            <p:spPr>
              <a:xfrm>
                <a:off x="635" y="845"/>
                <a:ext cx="600" cy="300"/>
              </a:xfrm>
              <a:prstGeom prst="ellipse">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3" name="Google Shape;683;p54"/>
              <p:cNvSpPr/>
              <p:nvPr/>
            </p:nvSpPr>
            <p:spPr>
              <a:xfrm>
                <a:off x="363" y="1298"/>
                <a:ext cx="600" cy="300"/>
              </a:xfrm>
              <a:prstGeom prst="ellipse">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4" name="Google Shape;684;p54"/>
              <p:cNvSpPr/>
              <p:nvPr/>
            </p:nvSpPr>
            <p:spPr>
              <a:xfrm>
                <a:off x="136" y="1729"/>
                <a:ext cx="600" cy="300"/>
              </a:xfrm>
              <a:prstGeom prst="ellipse">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5" name="Google Shape;685;p54"/>
              <p:cNvSpPr/>
              <p:nvPr/>
            </p:nvSpPr>
            <p:spPr>
              <a:xfrm>
                <a:off x="2041" y="2682"/>
                <a:ext cx="1800" cy="300"/>
              </a:xfrm>
              <a:prstGeom prst="ellipse">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6" name="Google Shape;686;p54"/>
              <p:cNvSpPr/>
              <p:nvPr/>
            </p:nvSpPr>
            <p:spPr>
              <a:xfrm>
                <a:off x="2041" y="2001"/>
                <a:ext cx="1800" cy="300"/>
              </a:xfrm>
              <a:prstGeom prst="ellipse">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7" name="Google Shape;687;p54"/>
              <p:cNvSpPr/>
              <p:nvPr/>
            </p:nvSpPr>
            <p:spPr>
              <a:xfrm>
                <a:off x="2041" y="1298"/>
                <a:ext cx="1800" cy="300"/>
              </a:xfrm>
              <a:prstGeom prst="ellipse">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88" name="Google Shape;688;p54"/>
            <p:cNvSpPr/>
            <p:nvPr/>
          </p:nvSpPr>
          <p:spPr>
            <a:xfrm>
              <a:off x="6292850" y="2663825"/>
              <a:ext cx="684300" cy="1692300"/>
            </a:xfrm>
            <a:prstGeom prst="rightArrow">
              <a:avLst>
                <a:gd fmla="val 48481" name="adj1"/>
                <a:gd fmla="val 53713" name="adj2"/>
              </a:avLst>
            </a:prstGeom>
            <a:noFill/>
            <a:ln cap="flat" cmpd="sng" w="360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9" name="Google Shape;689;p54"/>
            <p:cNvSpPr/>
            <p:nvPr/>
          </p:nvSpPr>
          <p:spPr>
            <a:xfrm>
              <a:off x="5111750" y="3321050"/>
              <a:ext cx="360300" cy="2874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690" name="Google Shape;690;p54"/>
            <p:cNvGrpSpPr/>
            <p:nvPr/>
          </p:nvGrpSpPr>
          <p:grpSpPr>
            <a:xfrm>
              <a:off x="7091363" y="2133600"/>
              <a:ext cx="1905000" cy="2743200"/>
              <a:chOff x="4467" y="1344"/>
              <a:chExt cx="1200" cy="1728"/>
            </a:xfrm>
          </p:grpSpPr>
          <p:sp>
            <p:nvSpPr>
              <p:cNvPr id="691" name="Google Shape;691;p54"/>
              <p:cNvSpPr/>
              <p:nvPr/>
            </p:nvSpPr>
            <p:spPr>
              <a:xfrm>
                <a:off x="4467" y="1344"/>
                <a:ext cx="1200" cy="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2" name="Google Shape;692;p54"/>
              <p:cNvSpPr/>
              <p:nvPr/>
            </p:nvSpPr>
            <p:spPr>
              <a:xfrm>
                <a:off x="4467" y="2047"/>
                <a:ext cx="1200" cy="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3" name="Google Shape;693;p54"/>
              <p:cNvSpPr/>
              <p:nvPr/>
            </p:nvSpPr>
            <p:spPr>
              <a:xfrm>
                <a:off x="4467" y="2727"/>
                <a:ext cx="1200" cy="3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4" name="Google Shape;694;p54"/>
              <p:cNvSpPr/>
              <p:nvPr/>
            </p:nvSpPr>
            <p:spPr>
              <a:xfrm>
                <a:off x="4535" y="1389"/>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5" name="Google Shape;695;p54"/>
              <p:cNvSpPr/>
              <p:nvPr/>
            </p:nvSpPr>
            <p:spPr>
              <a:xfrm>
                <a:off x="5012" y="209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6" name="Google Shape;696;p54"/>
              <p:cNvSpPr/>
              <p:nvPr/>
            </p:nvSpPr>
            <p:spPr>
              <a:xfrm>
                <a:off x="4535" y="277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7" name="Google Shape;697;p54"/>
              <p:cNvSpPr/>
              <p:nvPr/>
            </p:nvSpPr>
            <p:spPr>
              <a:xfrm>
                <a:off x="5012" y="277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8" name="Google Shape;698;p54"/>
              <p:cNvSpPr/>
              <p:nvPr/>
            </p:nvSpPr>
            <p:spPr>
              <a:xfrm>
                <a:off x="5329" y="209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699" name="Google Shape;699;p54"/>
            <p:cNvGrpSpPr/>
            <p:nvPr/>
          </p:nvGrpSpPr>
          <p:grpSpPr>
            <a:xfrm>
              <a:off x="7091363" y="5805488"/>
              <a:ext cx="1905000" cy="952499"/>
              <a:chOff x="4467" y="3657"/>
              <a:chExt cx="1200" cy="600"/>
            </a:xfrm>
          </p:grpSpPr>
          <p:sp>
            <p:nvSpPr>
              <p:cNvPr id="700" name="Google Shape;700;p54"/>
              <p:cNvSpPr/>
              <p:nvPr/>
            </p:nvSpPr>
            <p:spPr>
              <a:xfrm>
                <a:off x="4467" y="3657"/>
                <a:ext cx="1200" cy="600"/>
              </a:xfrm>
              <a:prstGeom prst="roundRect">
                <a:avLst>
                  <a:gd fmla="val 338"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1" name="Google Shape;701;p54"/>
              <p:cNvSpPr/>
              <p:nvPr/>
            </p:nvSpPr>
            <p:spPr>
              <a:xfrm>
                <a:off x="4535" y="370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2" name="Google Shape;702;p54"/>
              <p:cNvSpPr/>
              <p:nvPr/>
            </p:nvSpPr>
            <p:spPr>
              <a:xfrm>
                <a:off x="5011" y="370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3" name="Google Shape;703;p54"/>
              <p:cNvSpPr/>
              <p:nvPr/>
            </p:nvSpPr>
            <p:spPr>
              <a:xfrm>
                <a:off x="5328" y="3702"/>
                <a:ext cx="300" cy="300"/>
              </a:xfrm>
              <a:prstGeom prst="roundRect">
                <a:avLst>
                  <a:gd fmla="val 556" name="adj"/>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04" name="Google Shape;704;p54"/>
            <p:cNvSpPr/>
            <p:nvPr/>
          </p:nvSpPr>
          <p:spPr>
            <a:xfrm rot="5400000">
              <a:off x="7722338" y="4490275"/>
              <a:ext cx="684300" cy="1692300"/>
            </a:xfrm>
            <a:prstGeom prst="rightArrow">
              <a:avLst>
                <a:gd fmla="val 48481" name="adj1"/>
                <a:gd fmla="val 53713" name="adj2"/>
              </a:avLst>
            </a:prstGeom>
            <a:noFill/>
            <a:ln cap="flat" cmpd="sng" w="36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05" name="Google Shape;705;p5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Language-based approach for feature traceability</a:t>
            </a:r>
            <a:endParaRPr/>
          </a:p>
          <a:p>
            <a:pPr indent="-393700" lvl="0" marL="457200" rtl="0" algn="l">
              <a:lnSpc>
                <a:spcPct val="90000"/>
              </a:lnSpc>
              <a:spcBef>
                <a:spcPts val="1000"/>
              </a:spcBef>
              <a:spcAft>
                <a:spcPts val="0"/>
              </a:spcAft>
              <a:buSzPts val="2600"/>
              <a:buChar char="•"/>
            </a:pPr>
            <a:r>
              <a:rPr lang="sv-SE"/>
              <a:t>Implement each feature in a feature module</a:t>
            </a:r>
            <a:endParaRPr/>
          </a:p>
          <a:p>
            <a:pPr indent="-368300" lvl="1" marL="914400" rtl="0" algn="l">
              <a:lnSpc>
                <a:spcPct val="90000"/>
              </a:lnSpc>
              <a:spcBef>
                <a:spcPts val="500"/>
              </a:spcBef>
              <a:spcAft>
                <a:spcPts val="0"/>
              </a:spcAft>
              <a:buSzPts val="2200"/>
              <a:buChar char="•"/>
            </a:pPr>
            <a:r>
              <a:rPr lang="sv-SE"/>
              <a:t>Perfect feature traceability</a:t>
            </a:r>
            <a:endParaRPr/>
          </a:p>
          <a:p>
            <a:pPr indent="-368300" lvl="1" marL="914400" rtl="0" algn="l">
              <a:lnSpc>
                <a:spcPct val="90000"/>
              </a:lnSpc>
              <a:spcBef>
                <a:spcPts val="500"/>
              </a:spcBef>
              <a:spcAft>
                <a:spcPts val="0"/>
              </a:spcAft>
              <a:buSzPts val="2200"/>
              <a:buChar char="•"/>
            </a:pPr>
            <a:r>
              <a:rPr lang="sv-SE"/>
              <a:t>Feature modularity</a:t>
            </a:r>
            <a:endParaRPr/>
          </a:p>
          <a:p>
            <a:pPr indent="-393700" lvl="0" marL="457200" rtl="0" algn="l">
              <a:lnSpc>
                <a:spcPct val="90000"/>
              </a:lnSpc>
              <a:spcBef>
                <a:spcPts val="1000"/>
              </a:spcBef>
              <a:spcAft>
                <a:spcPts val="0"/>
              </a:spcAft>
              <a:buSzPts val="2600"/>
              <a:buChar char="•"/>
            </a:pPr>
            <a:r>
              <a:rPr lang="sv-SE"/>
              <a:t>Feature-based</a:t>
            </a:r>
            <a:br>
              <a:rPr lang="sv-SE"/>
            </a:br>
            <a:r>
              <a:rPr lang="sv-SE"/>
              <a:t>program generation</a:t>
            </a:r>
            <a:endParaRPr/>
          </a:p>
          <a:p>
            <a:pPr indent="-368300" lvl="1" marL="914400" rtl="0" algn="l">
              <a:lnSpc>
                <a:spcPct val="90000"/>
              </a:lnSpc>
              <a:spcBef>
                <a:spcPts val="500"/>
              </a:spcBef>
              <a:spcAft>
                <a:spcPts val="0"/>
              </a:spcAft>
              <a:buSzPts val="2200"/>
              <a:buChar char="•"/>
            </a:pPr>
            <a:r>
              <a:rPr lang="sv-SE"/>
              <a:t>Programs generated</a:t>
            </a:r>
            <a:br>
              <a:rPr lang="sv-SE"/>
            </a:br>
            <a:r>
              <a:rPr lang="sv-SE"/>
              <a:t>via </a:t>
            </a:r>
            <a:r>
              <a:rPr b="1" lang="sv-SE"/>
              <a:t>feature composition</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08333"/>
              </a:lnSpc>
              <a:spcBef>
                <a:spcPts val="0"/>
              </a:spcBef>
              <a:spcAft>
                <a:spcPts val="0"/>
              </a:spcAft>
              <a:buClr>
                <a:schemeClr val="dk1"/>
              </a:buClr>
              <a:buSzPts val="3600"/>
              <a:buFont typeface="Arial"/>
              <a:buNone/>
            </a:pPr>
            <a:r>
              <a:rPr lang="sv-SE"/>
              <a:t>Aspect orientation</a:t>
            </a:r>
            <a:endParaRPr/>
          </a:p>
        </p:txBody>
      </p:sp>
      <p:sp>
        <p:nvSpPr>
          <p:cNvPr id="711" name="Google Shape;711;p5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1000"/>
              </a:spcBef>
              <a:spcAft>
                <a:spcPts val="0"/>
              </a:spcAft>
              <a:buSzPts val="2600"/>
              <a:buChar char="•"/>
            </a:pPr>
            <a:r>
              <a:rPr lang="sv-SE"/>
              <a:t>Modularize a cross-cutting concern into an aspect</a:t>
            </a:r>
            <a:endParaRPr/>
          </a:p>
          <a:p>
            <a:pPr indent="-393700" lvl="0" marL="457200" rtl="0" algn="l">
              <a:lnSpc>
                <a:spcPct val="90000"/>
              </a:lnSpc>
              <a:spcBef>
                <a:spcPts val="1000"/>
              </a:spcBef>
              <a:spcAft>
                <a:spcPts val="0"/>
              </a:spcAft>
              <a:buSzPts val="2600"/>
              <a:buChar char="•"/>
            </a:pPr>
            <a:r>
              <a:rPr lang="sv-SE"/>
              <a:t>Aspect describes effects on rest of software</a:t>
            </a:r>
            <a:endParaRPr/>
          </a:p>
          <a:p>
            <a:pPr indent="-393700" lvl="0" marL="457200" rtl="0" algn="l">
              <a:lnSpc>
                <a:spcPct val="90000"/>
              </a:lnSpc>
              <a:spcBef>
                <a:spcPts val="1000"/>
              </a:spcBef>
              <a:spcAft>
                <a:spcPts val="0"/>
              </a:spcAft>
              <a:buSzPts val="2600"/>
              <a:buChar char="•"/>
            </a:pPr>
            <a:r>
              <a:rPr lang="sv-SE"/>
              <a:t>How interpreted? Multiple options:</a:t>
            </a:r>
            <a:endParaRPr/>
          </a:p>
          <a:p>
            <a:pPr indent="-368300" lvl="1" marL="914400" rtl="0" algn="l">
              <a:lnSpc>
                <a:spcPct val="90000"/>
              </a:lnSpc>
              <a:spcBef>
                <a:spcPts val="500"/>
              </a:spcBef>
              <a:spcAft>
                <a:spcPts val="0"/>
              </a:spcAft>
              <a:buSzPts val="2200"/>
              <a:buChar char="•"/>
            </a:pPr>
            <a:r>
              <a:rPr lang="sv-SE"/>
              <a:t>as a program transformation </a:t>
            </a:r>
            <a:endParaRPr/>
          </a:p>
          <a:p>
            <a:pPr indent="-368300" lvl="1" marL="914400" rtl="0" algn="l">
              <a:lnSpc>
                <a:spcPct val="90000"/>
              </a:lnSpc>
              <a:spcBef>
                <a:spcPts val="500"/>
              </a:spcBef>
              <a:spcAft>
                <a:spcPts val="0"/>
              </a:spcAft>
              <a:buSzPts val="2200"/>
              <a:buChar char="•"/>
            </a:pPr>
            <a:r>
              <a:rPr lang="sv-SE"/>
              <a:t>as a metaobject protocol</a:t>
            </a:r>
            <a:endParaRPr/>
          </a:p>
          <a:p>
            <a:pPr indent="-368300" lvl="1" marL="914400" rtl="0" algn="l">
              <a:lnSpc>
                <a:spcPct val="90000"/>
              </a:lnSpc>
              <a:spcBef>
                <a:spcPts val="500"/>
              </a:spcBef>
              <a:spcAft>
                <a:spcPts val="0"/>
              </a:spcAft>
              <a:buSzPts val="2200"/>
              <a:buChar char="•"/>
            </a:pPr>
            <a:r>
              <a:rPr lang="sv-SE"/>
              <a:t>some sort of feature module</a:t>
            </a:r>
            <a:endParaRPr/>
          </a:p>
          <a:p>
            <a:pPr indent="-228600" lvl="0" marL="457200" marR="0" rtl="0" algn="l">
              <a:lnSpc>
                <a:spcPct val="90000"/>
              </a:lnSpc>
              <a:spcBef>
                <a:spcPts val="1000"/>
              </a:spcBef>
              <a:spcAft>
                <a:spcPts val="0"/>
              </a:spcAft>
              <a:buClr>
                <a:schemeClr val="dk1"/>
              </a:buClr>
              <a:buSzPts val="2600"/>
              <a:buFont typeface="Arial"/>
              <a:buNone/>
            </a:pPr>
            <a:r>
              <a:t/>
            </a:r>
            <a:endParaRPr/>
          </a:p>
        </p:txBody>
      </p:sp>
      <p:sp>
        <p:nvSpPr>
          <p:cNvPr id="712" name="Google Shape;712;p5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3" name="Google Shape;713;p55"/>
          <p:cNvSpPr/>
          <p:nvPr/>
        </p:nvSpPr>
        <p:spPr>
          <a:xfrm>
            <a:off x="848046" y="4010923"/>
            <a:ext cx="900000" cy="614400"/>
          </a:xfrm>
          <a:prstGeom prst="roundRect">
            <a:avLst>
              <a:gd fmla="val 176" name="adj"/>
            </a:avLst>
          </a:prstGeom>
          <a:solidFill>
            <a:srgbClr val="99CCFF"/>
          </a:solidFill>
          <a:ln cap="flat" cmpd="sng" w="9525">
            <a:solidFill>
              <a:srgbClr val="000000"/>
            </a:solidFill>
            <a:prstDash val="solid"/>
            <a:round/>
            <a:headEnd len="sm" w="sm" type="none"/>
            <a:tailEnd len="sm" w="sm" type="none"/>
          </a:ln>
        </p:spPr>
        <p:txBody>
          <a:bodyPr anchorCtr="1" anchor="ctr" bIns="45000" lIns="90000" spcFirstLastPara="1" rIns="90000" wrap="square" tIns="60875">
            <a:noAutofit/>
          </a:bodyPr>
          <a:lstStyle/>
          <a:p>
            <a:pPr indent="0" lvl="0" marL="0" marR="0" rtl="0" algn="l">
              <a:lnSpc>
                <a:spcPct val="100000"/>
              </a:lnSpc>
              <a:spcBef>
                <a:spcPts val="0"/>
              </a:spcBef>
              <a:spcAft>
                <a:spcPts val="0"/>
              </a:spcAft>
              <a:buClr>
                <a:srgbClr val="000000"/>
              </a:buClr>
              <a:buSzPts val="1800"/>
              <a:buFont typeface="Times New Roman"/>
              <a:buNone/>
            </a:pPr>
            <a:r>
              <a:rPr b="0" i="0" lang="sv-SE" sz="1800" u="none" cap="none" strike="noStrike">
                <a:solidFill>
                  <a:srgbClr val="000000"/>
                </a:solidFill>
                <a:latin typeface="Arial"/>
                <a:ea typeface="Arial"/>
                <a:cs typeface="Arial"/>
                <a:sym typeface="Arial"/>
              </a:rPr>
              <a:t>Graph</a:t>
            </a:r>
            <a:endParaRPr/>
          </a:p>
        </p:txBody>
      </p:sp>
      <p:sp>
        <p:nvSpPr>
          <p:cNvPr id="714" name="Google Shape;714;p55"/>
          <p:cNvSpPr/>
          <p:nvPr/>
        </p:nvSpPr>
        <p:spPr>
          <a:xfrm>
            <a:off x="2018034" y="4010923"/>
            <a:ext cx="900000" cy="614400"/>
          </a:xfrm>
          <a:prstGeom prst="roundRect">
            <a:avLst>
              <a:gd fmla="val 176" name="adj"/>
            </a:avLst>
          </a:prstGeom>
          <a:solidFill>
            <a:srgbClr val="99CCFF"/>
          </a:solidFill>
          <a:ln cap="flat" cmpd="sng" w="9525">
            <a:solidFill>
              <a:srgbClr val="000000"/>
            </a:solidFill>
            <a:prstDash val="solid"/>
            <a:round/>
            <a:headEnd len="sm" w="sm" type="none"/>
            <a:tailEnd len="sm" w="sm" type="none"/>
          </a:ln>
        </p:spPr>
        <p:txBody>
          <a:bodyPr anchorCtr="1" anchor="ctr" bIns="45000" lIns="90000" spcFirstLastPara="1" rIns="90000" wrap="square" tIns="60875">
            <a:noAutofit/>
          </a:bodyPr>
          <a:lstStyle/>
          <a:p>
            <a:pPr indent="0" lvl="0" marL="0" marR="0" rtl="0" algn="l">
              <a:lnSpc>
                <a:spcPct val="100000"/>
              </a:lnSpc>
              <a:spcBef>
                <a:spcPts val="0"/>
              </a:spcBef>
              <a:spcAft>
                <a:spcPts val="0"/>
              </a:spcAft>
              <a:buClr>
                <a:srgbClr val="000000"/>
              </a:buClr>
              <a:buSzPts val="1800"/>
              <a:buFont typeface="Times New Roman"/>
              <a:buNone/>
            </a:pPr>
            <a:r>
              <a:rPr b="0" i="0" lang="sv-SE" sz="1800" u="none" cap="none" strike="noStrike">
                <a:solidFill>
                  <a:srgbClr val="000000"/>
                </a:solidFill>
                <a:latin typeface="Arial"/>
                <a:ea typeface="Arial"/>
                <a:cs typeface="Arial"/>
                <a:sym typeface="Arial"/>
              </a:rPr>
              <a:t>Edge</a:t>
            </a:r>
            <a:endParaRPr/>
          </a:p>
        </p:txBody>
      </p:sp>
      <p:sp>
        <p:nvSpPr>
          <p:cNvPr id="715" name="Google Shape;715;p55"/>
          <p:cNvSpPr/>
          <p:nvPr/>
        </p:nvSpPr>
        <p:spPr>
          <a:xfrm>
            <a:off x="3099121" y="4010923"/>
            <a:ext cx="900000" cy="405600"/>
          </a:xfrm>
          <a:prstGeom prst="roundRect">
            <a:avLst>
              <a:gd fmla="val 194" name="adj"/>
            </a:avLst>
          </a:prstGeom>
          <a:solidFill>
            <a:srgbClr val="99CCFF"/>
          </a:solidFill>
          <a:ln cap="flat" cmpd="sng" w="9525">
            <a:solidFill>
              <a:srgbClr val="000000"/>
            </a:solidFill>
            <a:prstDash val="solid"/>
            <a:round/>
            <a:headEnd len="sm" w="sm" type="none"/>
            <a:tailEnd len="sm" w="sm" type="none"/>
          </a:ln>
        </p:spPr>
        <p:txBody>
          <a:bodyPr anchorCtr="1" anchor="ctr" bIns="45000" lIns="90000" spcFirstLastPara="1" rIns="90000" wrap="square" tIns="60875">
            <a:noAutofit/>
          </a:bodyPr>
          <a:lstStyle/>
          <a:p>
            <a:pPr indent="0" lvl="0" marL="0" marR="0" rtl="0" algn="l">
              <a:lnSpc>
                <a:spcPct val="100000"/>
              </a:lnSpc>
              <a:spcBef>
                <a:spcPts val="0"/>
              </a:spcBef>
              <a:spcAft>
                <a:spcPts val="0"/>
              </a:spcAft>
              <a:buClr>
                <a:srgbClr val="000000"/>
              </a:buClr>
              <a:buSzPts val="1800"/>
              <a:buFont typeface="Times New Roman"/>
              <a:buNone/>
            </a:pPr>
            <a:r>
              <a:rPr b="0" i="0" lang="sv-SE" sz="1800" u="none" cap="none" strike="noStrike">
                <a:solidFill>
                  <a:srgbClr val="000000"/>
                </a:solidFill>
                <a:latin typeface="Arial"/>
                <a:ea typeface="Arial"/>
                <a:cs typeface="Arial"/>
                <a:sym typeface="Arial"/>
              </a:rPr>
              <a:t>Node</a:t>
            </a:r>
            <a:endParaRPr/>
          </a:p>
        </p:txBody>
      </p:sp>
      <p:cxnSp>
        <p:nvCxnSpPr>
          <p:cNvPr id="716" name="Google Shape;716;p55"/>
          <p:cNvCxnSpPr>
            <a:endCxn id="715" idx="2"/>
          </p:cNvCxnSpPr>
          <p:nvPr/>
        </p:nvCxnSpPr>
        <p:spPr>
          <a:xfrm flipH="1">
            <a:off x="3549121" y="4148923"/>
            <a:ext cx="2645700" cy="267600"/>
          </a:xfrm>
          <a:prstGeom prst="curvedConnector4">
            <a:avLst>
              <a:gd fmla="val 48176" name="adj1"/>
              <a:gd fmla="val 185426" name="adj2"/>
            </a:avLst>
          </a:prstGeom>
          <a:noFill/>
          <a:ln cap="flat" cmpd="sng" w="9525">
            <a:solidFill>
              <a:srgbClr val="000000"/>
            </a:solidFill>
            <a:prstDash val="dot"/>
            <a:round/>
            <a:headEnd len="med" w="med" type="none"/>
            <a:tailEnd len="med" w="med" type="triangle"/>
          </a:ln>
        </p:spPr>
      </p:cxnSp>
      <p:cxnSp>
        <p:nvCxnSpPr>
          <p:cNvPr id="717" name="Google Shape;717;p55"/>
          <p:cNvCxnSpPr>
            <a:endCxn id="714" idx="2"/>
          </p:cNvCxnSpPr>
          <p:nvPr/>
        </p:nvCxnSpPr>
        <p:spPr>
          <a:xfrm flipH="1">
            <a:off x="2468034" y="4148923"/>
            <a:ext cx="3726600" cy="476400"/>
          </a:xfrm>
          <a:prstGeom prst="curvedConnector4">
            <a:avLst>
              <a:gd fmla="val 28084" name="adj1"/>
              <a:gd fmla="val 131856" name="adj2"/>
            </a:avLst>
          </a:prstGeom>
          <a:noFill/>
          <a:ln cap="flat" cmpd="sng" w="9525">
            <a:solidFill>
              <a:srgbClr val="000000"/>
            </a:solidFill>
            <a:prstDash val="dot"/>
            <a:round/>
            <a:headEnd len="med" w="med" type="none"/>
            <a:tailEnd len="med" w="med" type="triangle"/>
          </a:ln>
        </p:spPr>
      </p:cxnSp>
      <p:cxnSp>
        <p:nvCxnSpPr>
          <p:cNvPr id="718" name="Google Shape;718;p55"/>
          <p:cNvCxnSpPr>
            <a:endCxn id="713" idx="2"/>
          </p:cNvCxnSpPr>
          <p:nvPr/>
        </p:nvCxnSpPr>
        <p:spPr>
          <a:xfrm flipH="1">
            <a:off x="1298046" y="4148923"/>
            <a:ext cx="4896600" cy="476400"/>
          </a:xfrm>
          <a:prstGeom prst="curvedConnector4">
            <a:avLst>
              <a:gd fmla="val 15587" name="adj1"/>
              <a:gd fmla="val 147985" name="adj2"/>
            </a:avLst>
          </a:prstGeom>
          <a:noFill/>
          <a:ln cap="flat" cmpd="sng" w="9525">
            <a:solidFill>
              <a:srgbClr val="000000"/>
            </a:solidFill>
            <a:prstDash val="dot"/>
            <a:round/>
            <a:headEnd len="med" w="med" type="none"/>
            <a:tailEnd len="med" w="med" type="triangle"/>
          </a:ln>
        </p:spPr>
      </p:cxnSp>
      <p:pic>
        <p:nvPicPr>
          <p:cNvPr id="719" name="Google Shape;719;p55"/>
          <p:cNvPicPr preferRelativeResize="0"/>
          <p:nvPr/>
        </p:nvPicPr>
        <p:blipFill rotWithShape="1">
          <a:blip r:embed="rId3">
            <a:alphaModFix/>
          </a:blip>
          <a:srcRect b="0" l="0" r="0" t="0"/>
          <a:stretch/>
        </p:blipFill>
        <p:spPr>
          <a:xfrm>
            <a:off x="5792317" y="3869251"/>
            <a:ext cx="804862" cy="827087"/>
          </a:xfrm>
          <a:prstGeom prst="rect">
            <a:avLst/>
          </a:prstGeom>
          <a:noFill/>
          <a:ln>
            <a:noFill/>
          </a:ln>
        </p:spPr>
      </p:pic>
      <p:sp>
        <p:nvSpPr>
          <p:cNvPr id="720" name="Google Shape;720;p55"/>
          <p:cNvSpPr txBox="1"/>
          <p:nvPr/>
        </p:nvSpPr>
        <p:spPr>
          <a:xfrm>
            <a:off x="6582566" y="4068893"/>
            <a:ext cx="1223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New Roman"/>
              <a:buNone/>
            </a:pPr>
            <a:r>
              <a:rPr b="1" i="0" lang="sv-SE" sz="1800" u="none" cap="none" strike="noStrike">
                <a:solidFill>
                  <a:schemeClr val="dk1"/>
                </a:solidFill>
                <a:latin typeface="Arial"/>
                <a:ea typeface="Arial"/>
                <a:cs typeface="Arial"/>
                <a:sym typeface="Arial"/>
              </a:rPr>
              <a:t>Weighted</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08333"/>
              </a:lnSpc>
              <a:spcBef>
                <a:spcPts val="0"/>
              </a:spcBef>
              <a:spcAft>
                <a:spcPts val="0"/>
              </a:spcAft>
              <a:buClr>
                <a:schemeClr val="dk1"/>
              </a:buClr>
              <a:buSzPts val="3600"/>
              <a:buFont typeface="Arial"/>
              <a:buNone/>
            </a:pPr>
            <a:r>
              <a:rPr lang="sv-SE"/>
              <a:t>AOP vs. FOP</a:t>
            </a:r>
            <a:endParaRPr/>
          </a:p>
        </p:txBody>
      </p:sp>
      <p:sp>
        <p:nvSpPr>
          <p:cNvPr id="726" name="Google Shape;726;p5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grpSp>
        <p:nvGrpSpPr>
          <p:cNvPr id="727" name="Google Shape;727;p56"/>
          <p:cNvGrpSpPr/>
          <p:nvPr/>
        </p:nvGrpSpPr>
        <p:grpSpPr>
          <a:xfrm>
            <a:off x="1372627" y="1545955"/>
            <a:ext cx="6858723" cy="3337847"/>
            <a:chOff x="825860" y="1467979"/>
            <a:chExt cx="7490960" cy="3841905"/>
          </a:xfrm>
        </p:grpSpPr>
        <p:sp>
          <p:nvSpPr>
            <p:cNvPr id="728" name="Google Shape;728;p56"/>
            <p:cNvSpPr/>
            <p:nvPr/>
          </p:nvSpPr>
          <p:spPr>
            <a:xfrm>
              <a:off x="825860" y="1467979"/>
              <a:ext cx="7200900" cy="1215900"/>
            </a:xfrm>
            <a:prstGeom prst="rect">
              <a:avLst/>
            </a:prstGeom>
            <a:solidFill>
              <a:srgbClr val="618FFD"/>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9" name="Google Shape;729;p56"/>
            <p:cNvSpPr/>
            <p:nvPr/>
          </p:nvSpPr>
          <p:spPr>
            <a:xfrm>
              <a:off x="1051285" y="2187116"/>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0" name="Google Shape;730;p56"/>
            <p:cNvSpPr/>
            <p:nvPr/>
          </p:nvSpPr>
          <p:spPr>
            <a:xfrm>
              <a:off x="1905360" y="21887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1" name="Google Shape;731;p56"/>
            <p:cNvSpPr/>
            <p:nvPr/>
          </p:nvSpPr>
          <p:spPr>
            <a:xfrm>
              <a:off x="1456098" y="16489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2" name="Google Shape;732;p56"/>
            <p:cNvSpPr/>
            <p:nvPr/>
          </p:nvSpPr>
          <p:spPr>
            <a:xfrm>
              <a:off x="2895960" y="21887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3" name="Google Shape;733;p56"/>
            <p:cNvSpPr/>
            <p:nvPr/>
          </p:nvSpPr>
          <p:spPr>
            <a:xfrm>
              <a:off x="2895960" y="16489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4" name="Google Shape;734;p56"/>
            <p:cNvSpPr/>
            <p:nvPr/>
          </p:nvSpPr>
          <p:spPr>
            <a:xfrm>
              <a:off x="3750035" y="16489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5" name="Google Shape;735;p56"/>
            <p:cNvSpPr/>
            <p:nvPr/>
          </p:nvSpPr>
          <p:spPr>
            <a:xfrm>
              <a:off x="4605698" y="21887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6" name="Google Shape;736;p56"/>
            <p:cNvSpPr/>
            <p:nvPr/>
          </p:nvSpPr>
          <p:spPr>
            <a:xfrm>
              <a:off x="5461360" y="21887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7" name="Google Shape;737;p56"/>
            <p:cNvSpPr/>
            <p:nvPr/>
          </p:nvSpPr>
          <p:spPr>
            <a:xfrm>
              <a:off x="6361473" y="21887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8" name="Google Shape;738;p56"/>
            <p:cNvSpPr/>
            <p:nvPr/>
          </p:nvSpPr>
          <p:spPr>
            <a:xfrm>
              <a:off x="7171098" y="21887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9" name="Google Shape;739;p56"/>
            <p:cNvSpPr/>
            <p:nvPr/>
          </p:nvSpPr>
          <p:spPr>
            <a:xfrm>
              <a:off x="6793273" y="16489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740" name="Google Shape;740;p56"/>
            <p:cNvCxnSpPr>
              <a:stCxn id="729" idx="0"/>
              <a:endCxn id="731" idx="2"/>
            </p:cNvCxnSpPr>
            <p:nvPr/>
          </p:nvCxnSpPr>
          <p:spPr>
            <a:xfrm flipH="1" rot="10800000">
              <a:off x="1344235" y="1961516"/>
              <a:ext cx="404700" cy="225600"/>
            </a:xfrm>
            <a:prstGeom prst="straightConnector1">
              <a:avLst/>
            </a:prstGeom>
            <a:noFill/>
            <a:ln cap="flat" cmpd="sng" w="19075">
              <a:solidFill>
                <a:srgbClr val="000000"/>
              </a:solidFill>
              <a:prstDash val="solid"/>
              <a:miter lim="800000"/>
              <a:headEnd len="med" w="med" type="none"/>
              <a:tailEnd len="med" w="med" type="none"/>
            </a:ln>
          </p:spPr>
        </p:cxnSp>
        <p:cxnSp>
          <p:nvCxnSpPr>
            <p:cNvPr id="741" name="Google Shape;741;p56"/>
            <p:cNvCxnSpPr>
              <a:stCxn id="731" idx="2"/>
              <a:endCxn id="730" idx="0"/>
            </p:cNvCxnSpPr>
            <p:nvPr/>
          </p:nvCxnSpPr>
          <p:spPr>
            <a:xfrm>
              <a:off x="1749048" y="1961554"/>
              <a:ext cx="449400" cy="227100"/>
            </a:xfrm>
            <a:prstGeom prst="straightConnector1">
              <a:avLst/>
            </a:prstGeom>
            <a:noFill/>
            <a:ln cap="flat" cmpd="sng" w="19075">
              <a:solidFill>
                <a:srgbClr val="000000"/>
              </a:solidFill>
              <a:prstDash val="solid"/>
              <a:miter lim="800000"/>
              <a:headEnd len="med" w="med" type="none"/>
              <a:tailEnd len="med" w="med" type="none"/>
            </a:ln>
          </p:spPr>
        </p:cxnSp>
        <p:cxnSp>
          <p:nvCxnSpPr>
            <p:cNvPr id="742" name="Google Shape;742;p56"/>
            <p:cNvCxnSpPr>
              <a:stCxn id="731" idx="3"/>
              <a:endCxn id="733" idx="1"/>
            </p:cNvCxnSpPr>
            <p:nvPr/>
          </p:nvCxnSpPr>
          <p:spPr>
            <a:xfrm>
              <a:off x="2041998" y="1805254"/>
              <a:ext cx="8541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43" name="Google Shape;743;p56"/>
            <p:cNvCxnSpPr>
              <a:stCxn id="733" idx="2"/>
              <a:endCxn id="732" idx="0"/>
            </p:cNvCxnSpPr>
            <p:nvPr/>
          </p:nvCxnSpPr>
          <p:spPr>
            <a:xfrm>
              <a:off x="3188910" y="1961554"/>
              <a:ext cx="0" cy="227100"/>
            </a:xfrm>
            <a:prstGeom prst="straightConnector1">
              <a:avLst/>
            </a:prstGeom>
            <a:noFill/>
            <a:ln cap="flat" cmpd="sng" w="19075">
              <a:solidFill>
                <a:srgbClr val="000000"/>
              </a:solidFill>
              <a:prstDash val="solid"/>
              <a:miter lim="800000"/>
              <a:headEnd len="med" w="med" type="none"/>
              <a:tailEnd len="med" w="med" type="none"/>
            </a:ln>
          </p:spPr>
        </p:cxnSp>
        <p:cxnSp>
          <p:nvCxnSpPr>
            <p:cNvPr id="744" name="Google Shape;744;p56"/>
            <p:cNvCxnSpPr>
              <a:stCxn id="733" idx="3"/>
              <a:endCxn id="734" idx="1"/>
            </p:cNvCxnSpPr>
            <p:nvPr/>
          </p:nvCxnSpPr>
          <p:spPr>
            <a:xfrm>
              <a:off x="3481860" y="1805254"/>
              <a:ext cx="2682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45" name="Google Shape;745;p56"/>
            <p:cNvCxnSpPr>
              <a:stCxn id="732" idx="3"/>
              <a:endCxn id="735" idx="1"/>
            </p:cNvCxnSpPr>
            <p:nvPr/>
          </p:nvCxnSpPr>
          <p:spPr>
            <a:xfrm>
              <a:off x="3481860" y="2345004"/>
              <a:ext cx="11238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46" name="Google Shape;746;p56"/>
            <p:cNvCxnSpPr>
              <a:stCxn id="735" idx="0"/>
              <a:endCxn id="739" idx="1"/>
            </p:cNvCxnSpPr>
            <p:nvPr/>
          </p:nvCxnSpPr>
          <p:spPr>
            <a:xfrm rot="-5400000">
              <a:off x="5654198" y="1049754"/>
              <a:ext cx="383400" cy="1894500"/>
            </a:xfrm>
            <a:prstGeom prst="bentConnector2">
              <a:avLst/>
            </a:prstGeom>
            <a:noFill/>
            <a:ln cap="flat" cmpd="sng" w="19075">
              <a:solidFill>
                <a:srgbClr val="000000"/>
              </a:solidFill>
              <a:prstDash val="solid"/>
              <a:miter lim="800000"/>
              <a:headEnd len="med" w="med" type="none"/>
              <a:tailEnd len="med" w="med" type="none"/>
            </a:ln>
          </p:spPr>
        </p:cxnSp>
        <p:cxnSp>
          <p:nvCxnSpPr>
            <p:cNvPr id="747" name="Google Shape;747;p56"/>
            <p:cNvCxnSpPr>
              <a:stCxn id="735" idx="3"/>
              <a:endCxn id="736" idx="1"/>
            </p:cNvCxnSpPr>
            <p:nvPr/>
          </p:nvCxnSpPr>
          <p:spPr>
            <a:xfrm>
              <a:off x="5191598" y="2345004"/>
              <a:ext cx="2697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48" name="Google Shape;748;p56"/>
            <p:cNvCxnSpPr>
              <a:stCxn id="737" idx="0"/>
              <a:endCxn id="739" idx="2"/>
            </p:cNvCxnSpPr>
            <p:nvPr/>
          </p:nvCxnSpPr>
          <p:spPr>
            <a:xfrm flipH="1" rot="10800000">
              <a:off x="6654423" y="1961604"/>
              <a:ext cx="431700" cy="227100"/>
            </a:xfrm>
            <a:prstGeom prst="straightConnector1">
              <a:avLst/>
            </a:prstGeom>
            <a:noFill/>
            <a:ln cap="flat" cmpd="sng" w="19075">
              <a:solidFill>
                <a:srgbClr val="000000"/>
              </a:solidFill>
              <a:prstDash val="solid"/>
              <a:miter lim="800000"/>
              <a:headEnd len="med" w="med" type="none"/>
              <a:tailEnd len="med" w="med" type="none"/>
            </a:ln>
          </p:spPr>
        </p:cxnSp>
        <p:cxnSp>
          <p:nvCxnSpPr>
            <p:cNvPr id="749" name="Google Shape;749;p56"/>
            <p:cNvCxnSpPr>
              <a:stCxn id="738" idx="0"/>
              <a:endCxn id="739" idx="2"/>
            </p:cNvCxnSpPr>
            <p:nvPr/>
          </p:nvCxnSpPr>
          <p:spPr>
            <a:xfrm rot="10800000">
              <a:off x="7086348" y="1961604"/>
              <a:ext cx="377700" cy="227100"/>
            </a:xfrm>
            <a:prstGeom prst="straightConnector1">
              <a:avLst/>
            </a:prstGeom>
            <a:noFill/>
            <a:ln cap="flat" cmpd="sng" w="19075">
              <a:solidFill>
                <a:srgbClr val="000000"/>
              </a:solidFill>
              <a:prstDash val="solid"/>
              <a:miter lim="800000"/>
              <a:headEnd len="med" w="med" type="none"/>
              <a:tailEnd len="med" w="med" type="none"/>
            </a:ln>
          </p:spPr>
        </p:cxnSp>
        <p:sp>
          <p:nvSpPr>
            <p:cNvPr id="750" name="Google Shape;750;p56"/>
            <p:cNvSpPr/>
            <p:nvPr/>
          </p:nvSpPr>
          <p:spPr>
            <a:xfrm>
              <a:off x="825860" y="3582529"/>
              <a:ext cx="7200900" cy="1215900"/>
            </a:xfrm>
            <a:prstGeom prst="rect">
              <a:avLst/>
            </a:prstGeom>
            <a:solidFill>
              <a:srgbClr val="618FFD"/>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1" name="Google Shape;751;p56"/>
            <p:cNvSpPr/>
            <p:nvPr/>
          </p:nvSpPr>
          <p:spPr>
            <a:xfrm>
              <a:off x="1051285" y="4301666"/>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2" name="Google Shape;752;p56"/>
            <p:cNvSpPr/>
            <p:nvPr/>
          </p:nvSpPr>
          <p:spPr>
            <a:xfrm>
              <a:off x="1456098" y="37635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3" name="Google Shape;753;p56"/>
            <p:cNvSpPr/>
            <p:nvPr/>
          </p:nvSpPr>
          <p:spPr>
            <a:xfrm>
              <a:off x="2895960" y="43032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4" name="Google Shape;754;p56"/>
            <p:cNvSpPr/>
            <p:nvPr/>
          </p:nvSpPr>
          <p:spPr>
            <a:xfrm>
              <a:off x="3750035" y="37635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5" name="Google Shape;755;p56"/>
            <p:cNvSpPr/>
            <p:nvPr/>
          </p:nvSpPr>
          <p:spPr>
            <a:xfrm>
              <a:off x="5461360" y="43032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6" name="Google Shape;756;p56"/>
            <p:cNvSpPr/>
            <p:nvPr/>
          </p:nvSpPr>
          <p:spPr>
            <a:xfrm>
              <a:off x="6145573" y="43032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7" name="Google Shape;757;p56"/>
            <p:cNvSpPr/>
            <p:nvPr/>
          </p:nvSpPr>
          <p:spPr>
            <a:xfrm>
              <a:off x="6802798" y="430325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8" name="Google Shape;758;p56"/>
            <p:cNvSpPr/>
            <p:nvPr/>
          </p:nvSpPr>
          <p:spPr>
            <a:xfrm>
              <a:off x="7171098" y="3763504"/>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759" name="Google Shape;759;p56"/>
            <p:cNvCxnSpPr>
              <a:stCxn id="752" idx="0"/>
              <a:endCxn id="731" idx="2"/>
            </p:cNvCxnSpPr>
            <p:nvPr/>
          </p:nvCxnSpPr>
          <p:spPr>
            <a:xfrm rot="10800000">
              <a:off x="1749048" y="1961404"/>
              <a:ext cx="0" cy="1802100"/>
            </a:xfrm>
            <a:prstGeom prst="straightConnector1">
              <a:avLst/>
            </a:prstGeom>
            <a:noFill/>
            <a:ln cap="flat" cmpd="sng" w="19075">
              <a:solidFill>
                <a:srgbClr val="000000"/>
              </a:solidFill>
              <a:prstDash val="solid"/>
              <a:miter lim="800000"/>
              <a:headEnd len="med" w="med" type="none"/>
              <a:tailEnd len="med" w="med" type="triangle"/>
            </a:ln>
          </p:spPr>
        </p:cxnSp>
        <p:cxnSp>
          <p:nvCxnSpPr>
            <p:cNvPr id="760" name="Google Shape;760;p56"/>
            <p:cNvCxnSpPr>
              <a:stCxn id="751" idx="0"/>
              <a:endCxn id="729" idx="2"/>
            </p:cNvCxnSpPr>
            <p:nvPr/>
          </p:nvCxnSpPr>
          <p:spPr>
            <a:xfrm rot="10800000">
              <a:off x="1344235" y="2499566"/>
              <a:ext cx="0" cy="1802100"/>
            </a:xfrm>
            <a:prstGeom prst="straightConnector1">
              <a:avLst/>
            </a:prstGeom>
            <a:noFill/>
            <a:ln cap="flat" cmpd="sng" w="19075">
              <a:solidFill>
                <a:srgbClr val="000000"/>
              </a:solidFill>
              <a:prstDash val="solid"/>
              <a:miter lim="800000"/>
              <a:headEnd len="med" w="med" type="none"/>
              <a:tailEnd len="med" w="med" type="triangle"/>
            </a:ln>
          </p:spPr>
        </p:cxnSp>
        <p:cxnSp>
          <p:nvCxnSpPr>
            <p:cNvPr id="761" name="Google Shape;761;p56"/>
            <p:cNvCxnSpPr>
              <a:stCxn id="753" idx="0"/>
              <a:endCxn id="732" idx="2"/>
            </p:cNvCxnSpPr>
            <p:nvPr/>
          </p:nvCxnSpPr>
          <p:spPr>
            <a:xfrm rot="10800000">
              <a:off x="3188910" y="2501454"/>
              <a:ext cx="0" cy="1801800"/>
            </a:xfrm>
            <a:prstGeom prst="straightConnector1">
              <a:avLst/>
            </a:prstGeom>
            <a:noFill/>
            <a:ln cap="flat" cmpd="sng" w="19075">
              <a:solidFill>
                <a:srgbClr val="000000"/>
              </a:solidFill>
              <a:prstDash val="solid"/>
              <a:miter lim="800000"/>
              <a:headEnd len="med" w="med" type="none"/>
              <a:tailEnd len="med" w="med" type="triangle"/>
            </a:ln>
          </p:spPr>
        </p:cxnSp>
        <p:cxnSp>
          <p:nvCxnSpPr>
            <p:cNvPr id="762" name="Google Shape;762;p56"/>
            <p:cNvCxnSpPr>
              <a:stCxn id="754" idx="0"/>
              <a:endCxn id="734" idx="2"/>
            </p:cNvCxnSpPr>
            <p:nvPr/>
          </p:nvCxnSpPr>
          <p:spPr>
            <a:xfrm rot="10800000">
              <a:off x="4042985" y="1961404"/>
              <a:ext cx="0" cy="1802100"/>
            </a:xfrm>
            <a:prstGeom prst="straightConnector1">
              <a:avLst/>
            </a:prstGeom>
            <a:noFill/>
            <a:ln cap="flat" cmpd="sng" w="19075">
              <a:solidFill>
                <a:srgbClr val="000000"/>
              </a:solidFill>
              <a:prstDash val="solid"/>
              <a:miter lim="800000"/>
              <a:headEnd len="med" w="med" type="none"/>
              <a:tailEnd len="med" w="med" type="triangle"/>
            </a:ln>
          </p:spPr>
        </p:cxnSp>
        <p:cxnSp>
          <p:nvCxnSpPr>
            <p:cNvPr id="763" name="Google Shape;763;p56"/>
            <p:cNvCxnSpPr>
              <a:stCxn id="755" idx="0"/>
              <a:endCxn id="736" idx="2"/>
            </p:cNvCxnSpPr>
            <p:nvPr/>
          </p:nvCxnSpPr>
          <p:spPr>
            <a:xfrm rot="10800000">
              <a:off x="5754310" y="2501454"/>
              <a:ext cx="0" cy="1801800"/>
            </a:xfrm>
            <a:prstGeom prst="straightConnector1">
              <a:avLst/>
            </a:prstGeom>
            <a:noFill/>
            <a:ln cap="flat" cmpd="sng" w="19075">
              <a:solidFill>
                <a:srgbClr val="000000"/>
              </a:solidFill>
              <a:prstDash val="solid"/>
              <a:miter lim="800000"/>
              <a:headEnd len="med" w="med" type="none"/>
              <a:tailEnd len="med" w="med" type="triangle"/>
            </a:ln>
          </p:spPr>
        </p:cxnSp>
        <p:cxnSp>
          <p:nvCxnSpPr>
            <p:cNvPr id="764" name="Google Shape;764;p56"/>
            <p:cNvCxnSpPr>
              <a:stCxn id="756" idx="0"/>
              <a:endCxn id="737" idx="2"/>
            </p:cNvCxnSpPr>
            <p:nvPr/>
          </p:nvCxnSpPr>
          <p:spPr>
            <a:xfrm rot="-5400000">
              <a:off x="5645623" y="3294354"/>
              <a:ext cx="1801800" cy="216000"/>
            </a:xfrm>
            <a:prstGeom prst="bentConnector3">
              <a:avLst>
                <a:gd fmla="val 38708" name="adj1"/>
              </a:avLst>
            </a:prstGeom>
            <a:noFill/>
            <a:ln cap="flat" cmpd="sng" w="19075">
              <a:solidFill>
                <a:srgbClr val="000000"/>
              </a:solidFill>
              <a:prstDash val="solid"/>
              <a:miter lim="800000"/>
              <a:headEnd len="med" w="med" type="none"/>
              <a:tailEnd len="med" w="med" type="triangle"/>
            </a:ln>
          </p:spPr>
        </p:cxnSp>
        <p:cxnSp>
          <p:nvCxnSpPr>
            <p:cNvPr id="765" name="Google Shape;765;p56"/>
            <p:cNvCxnSpPr>
              <a:stCxn id="758" idx="0"/>
              <a:endCxn id="738" idx="2"/>
            </p:cNvCxnSpPr>
            <p:nvPr/>
          </p:nvCxnSpPr>
          <p:spPr>
            <a:xfrm rot="10800000">
              <a:off x="7464048" y="2501404"/>
              <a:ext cx="0" cy="1262100"/>
            </a:xfrm>
            <a:prstGeom prst="straightConnector1">
              <a:avLst/>
            </a:prstGeom>
            <a:noFill/>
            <a:ln cap="flat" cmpd="sng" w="19075">
              <a:solidFill>
                <a:srgbClr val="000000"/>
              </a:solidFill>
              <a:prstDash val="solid"/>
              <a:miter lim="800000"/>
              <a:headEnd len="med" w="med" type="none"/>
              <a:tailEnd len="med" w="med" type="triangle"/>
            </a:ln>
          </p:spPr>
        </p:cxnSp>
        <p:cxnSp>
          <p:nvCxnSpPr>
            <p:cNvPr id="766" name="Google Shape;766;p56"/>
            <p:cNvCxnSpPr/>
            <p:nvPr/>
          </p:nvCxnSpPr>
          <p:spPr>
            <a:xfrm flipH="1" rot="5400000">
              <a:off x="5925623" y="3127629"/>
              <a:ext cx="2322600" cy="9600"/>
            </a:xfrm>
            <a:prstGeom prst="bentConnector3">
              <a:avLst>
                <a:gd fmla="val 43083" name="adj1"/>
              </a:avLst>
            </a:prstGeom>
            <a:noFill/>
            <a:ln cap="flat" cmpd="sng" w="19075">
              <a:solidFill>
                <a:srgbClr val="000000"/>
              </a:solidFill>
              <a:prstDash val="solid"/>
              <a:miter lim="800000"/>
              <a:headEnd len="med" w="med" type="none"/>
              <a:tailEnd len="med" w="med" type="triangle"/>
            </a:ln>
          </p:spPr>
        </p:cxnSp>
        <p:sp>
          <p:nvSpPr>
            <p:cNvPr id="767" name="Google Shape;767;p56"/>
            <p:cNvSpPr txBox="1"/>
            <p:nvPr/>
          </p:nvSpPr>
          <p:spPr>
            <a:xfrm>
              <a:off x="6232120" y="4826284"/>
              <a:ext cx="2084700" cy="483600"/>
            </a:xfrm>
            <a:prstGeom prst="rect">
              <a:avLst/>
            </a:prstGeom>
            <a:noFill/>
            <a:ln>
              <a:noFill/>
            </a:ln>
          </p:spPr>
          <p:txBody>
            <a:bodyPr anchorCtr="0" anchor="t" bIns="46800" lIns="90000" spcFirstLastPara="1" rIns="90000" wrap="square" tIns="64425">
              <a:spAutoFit/>
            </a:bodyPr>
            <a:lstStyle/>
            <a:p>
              <a:pPr indent="0" lvl="0" marL="0" marR="0" rtl="0" algn="ctr">
                <a:lnSpc>
                  <a:spcPct val="100000"/>
                </a:lnSpc>
                <a:spcBef>
                  <a:spcPts val="0"/>
                </a:spcBef>
                <a:spcAft>
                  <a:spcPts val="0"/>
                </a:spcAft>
                <a:buClr>
                  <a:srgbClr val="000000"/>
                </a:buClr>
                <a:buSzPts val="2000"/>
                <a:buFont typeface="Arial"/>
                <a:buNone/>
              </a:pPr>
              <a:r>
                <a:rPr b="0" i="0" lang="sv-SE" sz="2000" u="none" cap="none" strike="noStrike">
                  <a:solidFill>
                    <a:srgbClr val="000000"/>
                  </a:solidFill>
                  <a:latin typeface="Arial"/>
                  <a:ea typeface="Arial"/>
                  <a:cs typeface="Arial"/>
                  <a:sym typeface="Arial"/>
                </a:rPr>
                <a:t>Collaboration</a:t>
              </a:r>
              <a:endParaRPr b="0" i="0" sz="2000" u="none" cap="none" strike="noStrik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marR="0" rtl="0" algn="l">
              <a:lnSpc>
                <a:spcPct val="108333"/>
              </a:lnSpc>
              <a:spcBef>
                <a:spcPts val="0"/>
              </a:spcBef>
              <a:spcAft>
                <a:spcPts val="0"/>
              </a:spcAft>
              <a:buClr>
                <a:schemeClr val="dk1"/>
              </a:buClr>
              <a:buSzPts val="3600"/>
              <a:buFont typeface="Arial"/>
              <a:buNone/>
            </a:pPr>
            <a:r>
              <a:rPr lang="sv-SE"/>
              <a:t>AOP vs. FOP</a:t>
            </a:r>
            <a:endParaRPr/>
          </a:p>
        </p:txBody>
      </p:sp>
      <p:sp>
        <p:nvSpPr>
          <p:cNvPr id="773" name="Google Shape;773;p5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grpSp>
        <p:nvGrpSpPr>
          <p:cNvPr id="774" name="Google Shape;774;p57"/>
          <p:cNvGrpSpPr/>
          <p:nvPr/>
        </p:nvGrpSpPr>
        <p:grpSpPr>
          <a:xfrm>
            <a:off x="666848" y="1392725"/>
            <a:ext cx="7858481" cy="3646848"/>
            <a:chOff x="250825" y="2033588"/>
            <a:chExt cx="9151603" cy="4544925"/>
          </a:xfrm>
        </p:grpSpPr>
        <p:sp>
          <p:nvSpPr>
            <p:cNvPr id="775" name="Google Shape;775;p57"/>
            <p:cNvSpPr/>
            <p:nvPr/>
          </p:nvSpPr>
          <p:spPr>
            <a:xfrm>
              <a:off x="250825" y="2033588"/>
              <a:ext cx="7200900" cy="1215900"/>
            </a:xfrm>
            <a:prstGeom prst="rect">
              <a:avLst/>
            </a:prstGeom>
            <a:solidFill>
              <a:srgbClr val="618FFD"/>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6" name="Google Shape;776;p57"/>
            <p:cNvSpPr/>
            <p:nvPr/>
          </p:nvSpPr>
          <p:spPr>
            <a:xfrm>
              <a:off x="476250" y="2752725"/>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7" name="Google Shape;777;p57"/>
            <p:cNvSpPr/>
            <p:nvPr/>
          </p:nvSpPr>
          <p:spPr>
            <a:xfrm>
              <a:off x="1330325" y="275431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8" name="Google Shape;778;p57"/>
            <p:cNvSpPr/>
            <p:nvPr/>
          </p:nvSpPr>
          <p:spPr>
            <a:xfrm>
              <a:off x="881063" y="221456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9" name="Google Shape;779;p57"/>
            <p:cNvSpPr/>
            <p:nvPr/>
          </p:nvSpPr>
          <p:spPr>
            <a:xfrm>
              <a:off x="2320925" y="275431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0" name="Google Shape;780;p57"/>
            <p:cNvSpPr/>
            <p:nvPr/>
          </p:nvSpPr>
          <p:spPr>
            <a:xfrm>
              <a:off x="2320925" y="221456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1" name="Google Shape;781;p57"/>
            <p:cNvSpPr/>
            <p:nvPr/>
          </p:nvSpPr>
          <p:spPr>
            <a:xfrm>
              <a:off x="3175000" y="221456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2" name="Google Shape;782;p57"/>
            <p:cNvSpPr/>
            <p:nvPr/>
          </p:nvSpPr>
          <p:spPr>
            <a:xfrm>
              <a:off x="4030663" y="275431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3" name="Google Shape;783;p57"/>
            <p:cNvSpPr/>
            <p:nvPr/>
          </p:nvSpPr>
          <p:spPr>
            <a:xfrm>
              <a:off x="4886325" y="275431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4" name="Google Shape;784;p57"/>
            <p:cNvSpPr/>
            <p:nvPr/>
          </p:nvSpPr>
          <p:spPr>
            <a:xfrm>
              <a:off x="5786438" y="275431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5" name="Google Shape;785;p57"/>
            <p:cNvSpPr/>
            <p:nvPr/>
          </p:nvSpPr>
          <p:spPr>
            <a:xfrm>
              <a:off x="6596063" y="275431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86" name="Google Shape;786;p57"/>
            <p:cNvSpPr/>
            <p:nvPr/>
          </p:nvSpPr>
          <p:spPr>
            <a:xfrm>
              <a:off x="6596063" y="2214563"/>
              <a:ext cx="585900" cy="3126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787" name="Google Shape;787;p57"/>
            <p:cNvCxnSpPr>
              <a:stCxn id="776" idx="0"/>
              <a:endCxn id="778" idx="2"/>
            </p:cNvCxnSpPr>
            <p:nvPr/>
          </p:nvCxnSpPr>
          <p:spPr>
            <a:xfrm flipH="1" rot="10800000">
              <a:off x="769200" y="2527125"/>
              <a:ext cx="404700" cy="225600"/>
            </a:xfrm>
            <a:prstGeom prst="straightConnector1">
              <a:avLst/>
            </a:prstGeom>
            <a:noFill/>
            <a:ln cap="flat" cmpd="sng" w="19075">
              <a:solidFill>
                <a:srgbClr val="000000"/>
              </a:solidFill>
              <a:prstDash val="solid"/>
              <a:miter lim="800000"/>
              <a:headEnd len="med" w="med" type="none"/>
              <a:tailEnd len="med" w="med" type="none"/>
            </a:ln>
          </p:spPr>
        </p:cxnSp>
        <p:cxnSp>
          <p:nvCxnSpPr>
            <p:cNvPr id="788" name="Google Shape;788;p57"/>
            <p:cNvCxnSpPr>
              <a:stCxn id="778" idx="2"/>
              <a:endCxn id="777" idx="0"/>
            </p:cNvCxnSpPr>
            <p:nvPr/>
          </p:nvCxnSpPr>
          <p:spPr>
            <a:xfrm>
              <a:off x="1174013" y="2527163"/>
              <a:ext cx="449400" cy="227100"/>
            </a:xfrm>
            <a:prstGeom prst="straightConnector1">
              <a:avLst/>
            </a:prstGeom>
            <a:noFill/>
            <a:ln cap="flat" cmpd="sng" w="19075">
              <a:solidFill>
                <a:srgbClr val="000000"/>
              </a:solidFill>
              <a:prstDash val="solid"/>
              <a:miter lim="800000"/>
              <a:headEnd len="med" w="med" type="none"/>
              <a:tailEnd len="med" w="med" type="none"/>
            </a:ln>
          </p:spPr>
        </p:cxnSp>
        <p:cxnSp>
          <p:nvCxnSpPr>
            <p:cNvPr id="789" name="Google Shape;789;p57"/>
            <p:cNvCxnSpPr>
              <a:stCxn id="778" idx="3"/>
              <a:endCxn id="780" idx="1"/>
            </p:cNvCxnSpPr>
            <p:nvPr/>
          </p:nvCxnSpPr>
          <p:spPr>
            <a:xfrm>
              <a:off x="1466963" y="2370863"/>
              <a:ext cx="8541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90" name="Google Shape;790;p57"/>
            <p:cNvCxnSpPr>
              <a:stCxn id="780" idx="2"/>
              <a:endCxn id="779" idx="0"/>
            </p:cNvCxnSpPr>
            <p:nvPr/>
          </p:nvCxnSpPr>
          <p:spPr>
            <a:xfrm>
              <a:off x="2613875" y="2527163"/>
              <a:ext cx="0" cy="227100"/>
            </a:xfrm>
            <a:prstGeom prst="straightConnector1">
              <a:avLst/>
            </a:prstGeom>
            <a:noFill/>
            <a:ln cap="flat" cmpd="sng" w="19075">
              <a:solidFill>
                <a:srgbClr val="000000"/>
              </a:solidFill>
              <a:prstDash val="solid"/>
              <a:miter lim="800000"/>
              <a:headEnd len="med" w="med" type="none"/>
              <a:tailEnd len="med" w="med" type="none"/>
            </a:ln>
          </p:spPr>
        </p:cxnSp>
        <p:cxnSp>
          <p:nvCxnSpPr>
            <p:cNvPr id="791" name="Google Shape;791;p57"/>
            <p:cNvCxnSpPr>
              <a:stCxn id="780" idx="3"/>
              <a:endCxn id="781" idx="1"/>
            </p:cNvCxnSpPr>
            <p:nvPr/>
          </p:nvCxnSpPr>
          <p:spPr>
            <a:xfrm>
              <a:off x="2906825" y="2370863"/>
              <a:ext cx="2682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92" name="Google Shape;792;p57"/>
            <p:cNvCxnSpPr>
              <a:stCxn id="779" idx="3"/>
              <a:endCxn id="782" idx="1"/>
            </p:cNvCxnSpPr>
            <p:nvPr/>
          </p:nvCxnSpPr>
          <p:spPr>
            <a:xfrm>
              <a:off x="2906825" y="2910613"/>
              <a:ext cx="11238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93" name="Google Shape;793;p57"/>
            <p:cNvCxnSpPr>
              <a:stCxn id="782" idx="0"/>
              <a:endCxn id="786" idx="1"/>
            </p:cNvCxnSpPr>
            <p:nvPr/>
          </p:nvCxnSpPr>
          <p:spPr>
            <a:xfrm rot="-5400000">
              <a:off x="5268163" y="1426363"/>
              <a:ext cx="383400" cy="2272500"/>
            </a:xfrm>
            <a:prstGeom prst="bentConnector2">
              <a:avLst/>
            </a:prstGeom>
            <a:noFill/>
            <a:ln cap="flat" cmpd="sng" w="19075">
              <a:solidFill>
                <a:srgbClr val="000000"/>
              </a:solidFill>
              <a:prstDash val="solid"/>
              <a:miter lim="800000"/>
              <a:headEnd len="med" w="med" type="none"/>
              <a:tailEnd len="med" w="med" type="none"/>
            </a:ln>
          </p:spPr>
        </p:cxnSp>
        <p:cxnSp>
          <p:nvCxnSpPr>
            <p:cNvPr id="794" name="Google Shape;794;p57"/>
            <p:cNvCxnSpPr>
              <a:stCxn id="782" idx="3"/>
              <a:endCxn id="783" idx="1"/>
            </p:cNvCxnSpPr>
            <p:nvPr/>
          </p:nvCxnSpPr>
          <p:spPr>
            <a:xfrm>
              <a:off x="4616563" y="2910613"/>
              <a:ext cx="269700" cy="0"/>
            </a:xfrm>
            <a:prstGeom prst="straightConnector1">
              <a:avLst/>
            </a:prstGeom>
            <a:noFill/>
            <a:ln cap="flat" cmpd="sng" w="19075">
              <a:solidFill>
                <a:srgbClr val="000000"/>
              </a:solidFill>
              <a:prstDash val="solid"/>
              <a:miter lim="800000"/>
              <a:headEnd len="med" w="med" type="none"/>
              <a:tailEnd len="med" w="med" type="none"/>
            </a:ln>
          </p:spPr>
        </p:cxnSp>
        <p:cxnSp>
          <p:nvCxnSpPr>
            <p:cNvPr id="795" name="Google Shape;795;p57"/>
            <p:cNvCxnSpPr>
              <a:stCxn id="784" idx="0"/>
              <a:endCxn id="786" idx="2"/>
            </p:cNvCxnSpPr>
            <p:nvPr/>
          </p:nvCxnSpPr>
          <p:spPr>
            <a:xfrm flipH="1" rot="10800000">
              <a:off x="6079388" y="2527213"/>
              <a:ext cx="809700" cy="227100"/>
            </a:xfrm>
            <a:prstGeom prst="straightConnector1">
              <a:avLst/>
            </a:prstGeom>
            <a:noFill/>
            <a:ln cap="flat" cmpd="sng" w="19075">
              <a:solidFill>
                <a:srgbClr val="000000"/>
              </a:solidFill>
              <a:prstDash val="solid"/>
              <a:miter lim="800000"/>
              <a:headEnd len="med" w="med" type="none"/>
              <a:tailEnd len="med" w="med" type="none"/>
            </a:ln>
          </p:spPr>
        </p:cxnSp>
        <p:cxnSp>
          <p:nvCxnSpPr>
            <p:cNvPr id="796" name="Google Shape;796;p57"/>
            <p:cNvCxnSpPr>
              <a:stCxn id="785" idx="0"/>
              <a:endCxn id="786" idx="2"/>
            </p:cNvCxnSpPr>
            <p:nvPr/>
          </p:nvCxnSpPr>
          <p:spPr>
            <a:xfrm rot="10800000">
              <a:off x="6889013" y="2527213"/>
              <a:ext cx="0" cy="227100"/>
            </a:xfrm>
            <a:prstGeom prst="straightConnector1">
              <a:avLst/>
            </a:prstGeom>
            <a:noFill/>
            <a:ln cap="flat" cmpd="sng" w="19075">
              <a:solidFill>
                <a:srgbClr val="000000"/>
              </a:solidFill>
              <a:prstDash val="solid"/>
              <a:miter lim="800000"/>
              <a:headEnd len="med" w="med" type="none"/>
              <a:tailEnd len="med" w="med" type="none"/>
            </a:ln>
          </p:spPr>
        </p:cxnSp>
        <p:sp>
          <p:nvSpPr>
            <p:cNvPr id="797" name="Google Shape;797;p57"/>
            <p:cNvSpPr/>
            <p:nvPr/>
          </p:nvSpPr>
          <p:spPr>
            <a:xfrm>
              <a:off x="7451725" y="4059238"/>
              <a:ext cx="1441500" cy="2249400"/>
            </a:xfrm>
            <a:prstGeom prst="rect">
              <a:avLst/>
            </a:prstGeom>
            <a:solidFill>
              <a:srgbClr val="FFFF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8" name="Google Shape;798;p57"/>
            <p:cNvSpPr/>
            <p:nvPr/>
          </p:nvSpPr>
          <p:spPr>
            <a:xfrm>
              <a:off x="7451725" y="4284663"/>
              <a:ext cx="1441500" cy="2682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9" name="Google Shape;799;p57"/>
            <p:cNvSpPr/>
            <p:nvPr/>
          </p:nvSpPr>
          <p:spPr>
            <a:xfrm>
              <a:off x="7451725" y="4689475"/>
              <a:ext cx="1441500" cy="1350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0" name="Google Shape;800;p57"/>
            <p:cNvSpPr/>
            <p:nvPr/>
          </p:nvSpPr>
          <p:spPr>
            <a:xfrm>
              <a:off x="7451725" y="5184775"/>
              <a:ext cx="1441500" cy="2700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1" name="Google Shape;801;p57"/>
            <p:cNvSpPr/>
            <p:nvPr/>
          </p:nvSpPr>
          <p:spPr>
            <a:xfrm>
              <a:off x="7451725" y="5543550"/>
              <a:ext cx="1441500" cy="3603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2" name="Google Shape;802;p57"/>
            <p:cNvSpPr/>
            <p:nvPr/>
          </p:nvSpPr>
          <p:spPr>
            <a:xfrm>
              <a:off x="7451725" y="6038850"/>
              <a:ext cx="1441500" cy="1350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3" name="Google Shape;803;p57"/>
            <p:cNvSpPr/>
            <p:nvPr/>
          </p:nvSpPr>
          <p:spPr>
            <a:xfrm>
              <a:off x="7451725" y="4914900"/>
              <a:ext cx="1441500" cy="1794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804" name="Google Shape;804;p57"/>
            <p:cNvCxnSpPr>
              <a:stCxn id="799" idx="1"/>
              <a:endCxn id="778" idx="2"/>
            </p:cNvCxnSpPr>
            <p:nvPr/>
          </p:nvCxnSpPr>
          <p:spPr>
            <a:xfrm rot="10800000">
              <a:off x="1173925" y="2527075"/>
              <a:ext cx="6277800" cy="2229900"/>
            </a:xfrm>
            <a:prstGeom prst="bentConnector2">
              <a:avLst/>
            </a:prstGeom>
            <a:noFill/>
            <a:ln cap="flat" cmpd="sng" w="19075">
              <a:solidFill>
                <a:srgbClr val="000000"/>
              </a:solidFill>
              <a:prstDash val="dash"/>
              <a:miter lim="800000"/>
              <a:headEnd len="med" w="med" type="none"/>
              <a:tailEnd len="med" w="med" type="triangle"/>
            </a:ln>
          </p:spPr>
        </p:cxnSp>
        <p:cxnSp>
          <p:nvCxnSpPr>
            <p:cNvPr id="805" name="Google Shape;805;p57"/>
            <p:cNvCxnSpPr>
              <a:stCxn id="800" idx="1"/>
              <a:endCxn id="781" idx="2"/>
            </p:cNvCxnSpPr>
            <p:nvPr/>
          </p:nvCxnSpPr>
          <p:spPr>
            <a:xfrm rot="10800000">
              <a:off x="3468025" y="2527075"/>
              <a:ext cx="3983700" cy="2792700"/>
            </a:xfrm>
            <a:prstGeom prst="bentConnector2">
              <a:avLst/>
            </a:prstGeom>
            <a:noFill/>
            <a:ln cap="flat" cmpd="sng" w="19075">
              <a:solidFill>
                <a:srgbClr val="000000"/>
              </a:solidFill>
              <a:prstDash val="dash"/>
              <a:miter lim="800000"/>
              <a:headEnd len="med" w="med" type="none"/>
              <a:tailEnd len="med" w="med" type="triangle"/>
            </a:ln>
          </p:spPr>
        </p:cxnSp>
        <p:cxnSp>
          <p:nvCxnSpPr>
            <p:cNvPr id="806" name="Google Shape;806;p57"/>
            <p:cNvCxnSpPr>
              <a:stCxn id="801" idx="1"/>
              <a:endCxn id="779" idx="2"/>
            </p:cNvCxnSpPr>
            <p:nvPr/>
          </p:nvCxnSpPr>
          <p:spPr>
            <a:xfrm rot="10800000">
              <a:off x="2613925" y="3066900"/>
              <a:ext cx="4837800" cy="2656800"/>
            </a:xfrm>
            <a:prstGeom prst="bentConnector2">
              <a:avLst/>
            </a:prstGeom>
            <a:noFill/>
            <a:ln cap="flat" cmpd="sng" w="19075">
              <a:solidFill>
                <a:srgbClr val="000000"/>
              </a:solidFill>
              <a:prstDash val="dash"/>
              <a:miter lim="800000"/>
              <a:headEnd len="med" w="med" type="none"/>
              <a:tailEnd len="med" w="med" type="triangle"/>
            </a:ln>
          </p:spPr>
        </p:cxnSp>
        <p:cxnSp>
          <p:nvCxnSpPr>
            <p:cNvPr id="807" name="Google Shape;807;p57"/>
            <p:cNvCxnSpPr>
              <a:stCxn id="802" idx="1"/>
              <a:endCxn id="785" idx="2"/>
            </p:cNvCxnSpPr>
            <p:nvPr/>
          </p:nvCxnSpPr>
          <p:spPr>
            <a:xfrm rot="10800000">
              <a:off x="6888925" y="3067050"/>
              <a:ext cx="562800" cy="3039300"/>
            </a:xfrm>
            <a:prstGeom prst="bentConnector2">
              <a:avLst/>
            </a:prstGeom>
            <a:noFill/>
            <a:ln cap="flat" cmpd="sng" w="19075">
              <a:solidFill>
                <a:srgbClr val="000000"/>
              </a:solidFill>
              <a:prstDash val="dash"/>
              <a:miter lim="800000"/>
              <a:headEnd len="med" w="med" type="none"/>
              <a:tailEnd len="med" w="med" type="triangle"/>
            </a:ln>
          </p:spPr>
        </p:cxnSp>
        <p:sp>
          <p:nvSpPr>
            <p:cNvPr id="808" name="Google Shape;808;p57"/>
            <p:cNvSpPr/>
            <p:nvPr/>
          </p:nvSpPr>
          <p:spPr>
            <a:xfrm>
              <a:off x="7451725" y="3789363"/>
              <a:ext cx="1441500" cy="2682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9" name="Google Shape;809;p57"/>
            <p:cNvSpPr/>
            <p:nvPr/>
          </p:nvSpPr>
          <p:spPr>
            <a:xfrm>
              <a:off x="7451725" y="6310313"/>
              <a:ext cx="1441500" cy="268200"/>
            </a:xfrm>
            <a:prstGeom prst="rect">
              <a:avLst/>
            </a:prstGeom>
            <a:solidFill>
              <a:srgbClr val="ACA800"/>
            </a:solidFill>
            <a:ln cap="flat" cmpd="sng" w="190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810" name="Google Shape;810;p57"/>
            <p:cNvCxnSpPr>
              <a:endCxn id="784" idx="2"/>
            </p:cNvCxnSpPr>
            <p:nvPr/>
          </p:nvCxnSpPr>
          <p:spPr>
            <a:xfrm rot="10800000">
              <a:off x="6079388" y="3066913"/>
              <a:ext cx="1379400" cy="1319100"/>
            </a:xfrm>
            <a:prstGeom prst="bentConnector2">
              <a:avLst/>
            </a:prstGeom>
            <a:noFill/>
            <a:ln cap="flat" cmpd="sng" w="19075">
              <a:solidFill>
                <a:srgbClr val="000000"/>
              </a:solidFill>
              <a:prstDash val="dash"/>
              <a:miter lim="800000"/>
              <a:headEnd len="med" w="med" type="none"/>
              <a:tailEnd len="med" w="med" type="triangle"/>
            </a:ln>
          </p:spPr>
        </p:cxnSp>
        <p:cxnSp>
          <p:nvCxnSpPr>
            <p:cNvPr id="811" name="Google Shape;811;p57"/>
            <p:cNvCxnSpPr>
              <a:endCxn id="783" idx="2"/>
            </p:cNvCxnSpPr>
            <p:nvPr/>
          </p:nvCxnSpPr>
          <p:spPr>
            <a:xfrm flipH="1" rot="5400000">
              <a:off x="4614975" y="3631213"/>
              <a:ext cx="3368700" cy="2240100"/>
            </a:xfrm>
            <a:prstGeom prst="bentConnector3">
              <a:avLst>
                <a:gd fmla="val 6530" name="adj1"/>
              </a:avLst>
            </a:prstGeom>
            <a:noFill/>
            <a:ln cap="flat" cmpd="sng" w="19075">
              <a:solidFill>
                <a:srgbClr val="000000"/>
              </a:solidFill>
              <a:prstDash val="dash"/>
              <a:miter lim="800000"/>
              <a:headEnd len="med" w="med" type="none"/>
              <a:tailEnd len="med" w="med" type="triangle"/>
            </a:ln>
          </p:spPr>
        </p:cxnSp>
        <p:sp>
          <p:nvSpPr>
            <p:cNvPr id="812" name="Google Shape;812;p57"/>
            <p:cNvSpPr txBox="1"/>
            <p:nvPr/>
          </p:nvSpPr>
          <p:spPr>
            <a:xfrm>
              <a:off x="7693628" y="3360732"/>
              <a:ext cx="1708800" cy="523800"/>
            </a:xfrm>
            <a:prstGeom prst="rect">
              <a:avLst/>
            </a:prstGeom>
            <a:noFill/>
            <a:ln>
              <a:noFill/>
            </a:ln>
          </p:spPr>
          <p:txBody>
            <a:bodyPr anchorCtr="0" anchor="t" bIns="46800" lIns="90000" spcFirstLastPara="1" rIns="90000" wrap="square" tIns="64425">
              <a:spAutoFit/>
            </a:bodyPr>
            <a:lstStyle/>
            <a:p>
              <a:pPr indent="0" lvl="0" marL="0" marR="0" rtl="0" algn="ctr">
                <a:lnSpc>
                  <a:spcPct val="100000"/>
                </a:lnSpc>
                <a:spcBef>
                  <a:spcPts val="0"/>
                </a:spcBef>
                <a:spcAft>
                  <a:spcPts val="0"/>
                </a:spcAft>
                <a:buClr>
                  <a:srgbClr val="000000"/>
                </a:buClr>
                <a:buSzPts val="2000"/>
                <a:buFont typeface="Arial"/>
                <a:buNone/>
              </a:pPr>
              <a:r>
                <a:rPr b="0" i="0" lang="sv-SE" sz="2000" u="none" cap="none" strike="noStrike">
                  <a:solidFill>
                    <a:srgbClr val="000000"/>
                  </a:solidFill>
                  <a:latin typeface="Arial"/>
                  <a:ea typeface="Arial"/>
                  <a:cs typeface="Arial"/>
                  <a:sym typeface="Arial"/>
                </a:rPr>
                <a:t>Aspect</a:t>
              </a:r>
              <a:endParaRPr b="0" i="0" sz="2000" u="none" cap="none" strike="noStrike">
                <a:solidFill>
                  <a:srgbClr val="000000"/>
                </a:solidFill>
                <a:latin typeface="Arial"/>
                <a:ea typeface="Arial"/>
                <a:cs typeface="Arial"/>
                <a:sym typeface="Arial"/>
              </a:endParaRPr>
            </a:p>
          </p:txBody>
        </p:sp>
        <p:cxnSp>
          <p:nvCxnSpPr>
            <p:cNvPr id="813" name="Google Shape;813;p57"/>
            <p:cNvCxnSpPr>
              <a:stCxn id="808" idx="1"/>
              <a:endCxn id="776" idx="2"/>
            </p:cNvCxnSpPr>
            <p:nvPr/>
          </p:nvCxnSpPr>
          <p:spPr>
            <a:xfrm rot="10800000">
              <a:off x="769225" y="3065463"/>
              <a:ext cx="6682500" cy="858000"/>
            </a:xfrm>
            <a:prstGeom prst="bentConnector2">
              <a:avLst/>
            </a:prstGeom>
            <a:noFill/>
            <a:ln cap="flat" cmpd="sng" w="19075">
              <a:solidFill>
                <a:srgbClr val="000000"/>
              </a:solidFill>
              <a:prstDash val="dash"/>
              <a:miter lim="800000"/>
              <a:headEnd len="med" w="med" type="none"/>
              <a:tailEnd len="med" w="med" type="triangle"/>
            </a:ln>
          </p:spPr>
        </p:cxnSp>
        <p:cxnSp>
          <p:nvCxnSpPr>
            <p:cNvPr id="814" name="Google Shape;814;p57"/>
            <p:cNvCxnSpPr>
              <a:stCxn id="803" idx="1"/>
              <a:endCxn id="786" idx="3"/>
            </p:cNvCxnSpPr>
            <p:nvPr/>
          </p:nvCxnSpPr>
          <p:spPr>
            <a:xfrm rot="10800000">
              <a:off x="7182025" y="2370900"/>
              <a:ext cx="269700" cy="2633700"/>
            </a:xfrm>
            <a:prstGeom prst="bentConnector3">
              <a:avLst>
                <a:gd fmla="val -201250" name="adj1"/>
              </a:avLst>
            </a:prstGeom>
            <a:noFill/>
            <a:ln cap="flat" cmpd="sng" w="19075">
              <a:solidFill>
                <a:srgbClr val="000000"/>
              </a:solidFill>
              <a:prstDash val="dash"/>
              <a:miter lim="800000"/>
              <a:headEnd len="med" w="med" type="none"/>
              <a:tailEnd len="med" w="med" type="triangl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8"/>
          <p:cNvSpPr txBox="1"/>
          <p:nvPr>
            <p:ph idx="12" type="sldNum"/>
          </p:nvPr>
        </p:nvSpPr>
        <p:spPr>
          <a:xfrm>
            <a:off x="6553200" y="40974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21" name="Google Shape;821;p58"/>
          <p:cNvSpPr/>
          <p:nvPr/>
        </p:nvSpPr>
        <p:spPr>
          <a:xfrm>
            <a:off x="1619250" y="1755775"/>
            <a:ext cx="3330600" cy="989100"/>
          </a:xfrm>
          <a:prstGeom prst="rect">
            <a:avLst/>
          </a:prstGeom>
          <a:solidFill>
            <a:srgbClr val="FF505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8"/>
          <p:cNvSpPr/>
          <p:nvPr/>
        </p:nvSpPr>
        <p:spPr>
          <a:xfrm>
            <a:off x="1619250" y="3779838"/>
            <a:ext cx="3330600" cy="989100"/>
          </a:xfrm>
          <a:prstGeom prst="rect">
            <a:avLst/>
          </a:prstGeom>
          <a:solidFill>
            <a:srgbClr val="FF505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8"/>
          <p:cNvSpPr/>
          <p:nvPr/>
        </p:nvSpPr>
        <p:spPr>
          <a:xfrm>
            <a:off x="4949825" y="2744788"/>
            <a:ext cx="3943200" cy="1035000"/>
          </a:xfrm>
          <a:prstGeom prst="rect">
            <a:avLst/>
          </a:prstGeom>
          <a:solidFill>
            <a:srgbClr val="FF505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8"/>
          <p:cNvSpPr/>
          <p:nvPr/>
        </p:nvSpPr>
        <p:spPr>
          <a:xfrm>
            <a:off x="4949825" y="1035050"/>
            <a:ext cx="3943200" cy="720600"/>
          </a:xfrm>
          <a:prstGeom prst="rect">
            <a:avLst/>
          </a:prstGeom>
          <a:solidFill>
            <a:srgbClr val="FF505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8"/>
          <p:cNvSpPr/>
          <p:nvPr/>
        </p:nvSpPr>
        <p:spPr>
          <a:xfrm>
            <a:off x="1619250" y="2744788"/>
            <a:ext cx="3330600" cy="1035000"/>
          </a:xfrm>
          <a:prstGeom prst="rect">
            <a:avLst/>
          </a:prstGeom>
          <a:solidFill>
            <a:srgbClr val="00FF0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8"/>
          <p:cNvSpPr/>
          <p:nvPr/>
        </p:nvSpPr>
        <p:spPr>
          <a:xfrm>
            <a:off x="4949825" y="3781425"/>
            <a:ext cx="3943200" cy="989100"/>
          </a:xfrm>
          <a:prstGeom prst="rect">
            <a:avLst/>
          </a:prstGeom>
          <a:solidFill>
            <a:srgbClr val="00FF0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8"/>
          <p:cNvSpPr/>
          <p:nvPr/>
        </p:nvSpPr>
        <p:spPr>
          <a:xfrm>
            <a:off x="1619250" y="1035050"/>
            <a:ext cx="3330600" cy="720600"/>
          </a:xfrm>
          <a:prstGeom prst="rect">
            <a:avLst/>
          </a:prstGeom>
          <a:solidFill>
            <a:srgbClr val="00FF0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8"/>
          <p:cNvSpPr/>
          <p:nvPr/>
        </p:nvSpPr>
        <p:spPr>
          <a:xfrm>
            <a:off x="4949825" y="1755775"/>
            <a:ext cx="3943200" cy="989100"/>
          </a:xfrm>
          <a:prstGeom prst="rect">
            <a:avLst/>
          </a:prstGeom>
          <a:solidFill>
            <a:srgbClr val="00FF00">
              <a:alpha val="49800"/>
            </a:srgbClr>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8"/>
          <p:cNvSpPr/>
          <p:nvPr/>
        </p:nvSpPr>
        <p:spPr>
          <a:xfrm>
            <a:off x="4949825" y="2744788"/>
            <a:ext cx="3943200" cy="10350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limited support </a:t>
            </a:r>
            <a:r>
              <a:rPr b="0" i="0" lang="sv-SE" sz="1500" u="none" cap="none" strike="noStrike">
                <a:solidFill>
                  <a:srgbClr val="000000"/>
                </a:solidFill>
                <a:latin typeface="Arial"/>
                <a:ea typeface="Arial"/>
                <a:cs typeface="Arial"/>
                <a:sym typeface="Arial"/>
              </a:rPr>
              <a:t>–</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possible, but object-oriented structure gets lost and aspects can get huge</a:t>
            </a:r>
            <a:endParaRPr b="0" i="0" sz="1500" u="none" cap="none" strike="noStrike">
              <a:solidFill>
                <a:srgbClr val="000000"/>
              </a:solidFill>
              <a:latin typeface="Arial"/>
              <a:ea typeface="Arial"/>
              <a:cs typeface="Arial"/>
              <a:sym typeface="Arial"/>
            </a:endParaRPr>
          </a:p>
        </p:txBody>
      </p:sp>
      <p:sp>
        <p:nvSpPr>
          <p:cNvPr id="830" name="Google Shape;830;p58"/>
          <p:cNvSpPr/>
          <p:nvPr/>
        </p:nvSpPr>
        <p:spPr>
          <a:xfrm>
            <a:off x="1619250" y="2744788"/>
            <a:ext cx="3330600" cy="10350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good support</a:t>
            </a:r>
            <a:r>
              <a:rPr b="0" i="0" lang="sv-SE" sz="1500" u="none" cap="none" strike="noStrike">
                <a:solidFill>
                  <a:srgbClr val="000000"/>
                </a:solidFill>
                <a:latin typeface="Arial"/>
                <a:ea typeface="Arial"/>
                <a:cs typeface="Arial"/>
                <a:sym typeface="Arial"/>
              </a:rPr>
              <a:t> –</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refinements and collaborations</a:t>
            </a:r>
            <a:endParaRPr/>
          </a:p>
        </p:txBody>
      </p:sp>
      <p:sp>
        <p:nvSpPr>
          <p:cNvPr id="831" name="Google Shape;831;p58"/>
          <p:cNvSpPr/>
          <p:nvPr/>
        </p:nvSpPr>
        <p:spPr>
          <a:xfrm>
            <a:off x="250825" y="2744788"/>
            <a:ext cx="1890600" cy="1035000"/>
          </a:xfrm>
          <a:prstGeom prst="rect">
            <a:avLst/>
          </a:prstGeom>
          <a:noFill/>
          <a:ln>
            <a:noFill/>
          </a:ln>
        </p:spPr>
        <p:txBody>
          <a:bodyPr anchorCtr="0" anchor="t" bIns="46800" lIns="90000" spcFirstLastPara="1" rIns="90000" wrap="square" tIns="62675">
            <a:noAutofit/>
          </a:bodyPr>
          <a:lstStyle/>
          <a:p>
            <a:pPr indent="0" lvl="0" marL="0" marR="0" rtl="0" algn="l">
              <a:lnSpc>
                <a:spcPct val="100000"/>
              </a:lnSpc>
              <a:spcBef>
                <a:spcPts val="0"/>
              </a:spcBef>
              <a:spcAft>
                <a:spcPts val="0"/>
              </a:spcAft>
              <a:buClr>
                <a:srgbClr val="000000"/>
              </a:buClr>
              <a:buSzPts val="2400"/>
              <a:buFont typeface="Arial"/>
              <a:buNone/>
            </a:pPr>
            <a:r>
              <a:rPr b="0" i="0" lang="sv-SE" sz="2400" u="none" cap="none" strike="noStrike">
                <a:solidFill>
                  <a:srgbClr val="000000"/>
                </a:solidFill>
                <a:latin typeface="Arial"/>
                <a:ea typeface="Arial"/>
                <a:cs typeface="Arial"/>
                <a:sym typeface="Arial"/>
              </a:rPr>
              <a:t>hetero-</a:t>
            </a:r>
            <a:br>
              <a:rPr b="0" i="0" lang="sv-SE" sz="2400" u="none" cap="none" strike="noStrike">
                <a:solidFill>
                  <a:srgbClr val="000000"/>
                </a:solidFill>
                <a:latin typeface="Arial"/>
                <a:ea typeface="Arial"/>
                <a:cs typeface="Arial"/>
                <a:sym typeface="Arial"/>
              </a:rPr>
            </a:br>
            <a:r>
              <a:rPr b="0" i="0" lang="sv-SE" sz="2400" u="none" cap="none" strike="noStrike">
                <a:solidFill>
                  <a:srgbClr val="000000"/>
                </a:solidFill>
                <a:latin typeface="Arial"/>
                <a:ea typeface="Arial"/>
                <a:cs typeface="Arial"/>
                <a:sym typeface="Arial"/>
              </a:rPr>
              <a:t>geneous</a:t>
            </a:r>
            <a:endParaRPr/>
          </a:p>
        </p:txBody>
      </p:sp>
      <p:sp>
        <p:nvSpPr>
          <p:cNvPr id="832" name="Google Shape;832;p58"/>
          <p:cNvSpPr/>
          <p:nvPr/>
        </p:nvSpPr>
        <p:spPr>
          <a:xfrm>
            <a:off x="4949825" y="3779838"/>
            <a:ext cx="3943200" cy="9906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good support</a:t>
            </a:r>
            <a:r>
              <a:rPr b="0" i="0" lang="sv-SE" sz="1500" u="none" cap="none" strike="noStrike">
                <a:solidFill>
                  <a:srgbClr val="000000"/>
                </a:solidFill>
                <a:latin typeface="Arial"/>
                <a:ea typeface="Arial"/>
                <a:cs typeface="Arial"/>
                <a:sym typeface="Arial"/>
              </a:rPr>
              <a:t> –</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wildcards and logical quantification over pointcuts</a:t>
            </a:r>
            <a:endParaRPr/>
          </a:p>
        </p:txBody>
      </p:sp>
      <p:sp>
        <p:nvSpPr>
          <p:cNvPr id="833" name="Google Shape;833;p58"/>
          <p:cNvSpPr/>
          <p:nvPr/>
        </p:nvSpPr>
        <p:spPr>
          <a:xfrm>
            <a:off x="1619250" y="3779838"/>
            <a:ext cx="3330600" cy="9906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no support </a:t>
            </a:r>
            <a:r>
              <a:rPr b="0" i="0" lang="sv-SE" sz="1500" u="none" cap="none" strike="noStrike">
                <a:solidFill>
                  <a:srgbClr val="000000"/>
                </a:solidFill>
                <a:latin typeface="Arial"/>
                <a:ea typeface="Arial"/>
                <a:cs typeface="Arial"/>
                <a:sym typeface="Arial"/>
              </a:rPr>
              <a:t>–</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one refinement per join point</a:t>
            </a:r>
            <a:br>
              <a:rPr b="0" i="0" lang="sv-SE" sz="1500" u="none" cap="none" strike="noStrike">
                <a:solidFill>
                  <a:srgbClr val="000000"/>
                </a:solidFill>
                <a:latin typeface="Arial"/>
                <a:ea typeface="Arial"/>
                <a:cs typeface="Arial"/>
                <a:sym typeface="Arial"/>
              </a:rPr>
            </a:br>
            <a:r>
              <a:rPr b="0" i="0" lang="sv-SE" sz="1500" u="none" cap="none" strike="noStrike">
                <a:solidFill>
                  <a:srgbClr val="000000"/>
                </a:solidFill>
                <a:latin typeface="Arial"/>
                <a:ea typeface="Arial"/>
                <a:cs typeface="Arial"/>
                <a:sym typeface="Arial"/>
              </a:rPr>
              <a:t>(might lead to code replication)</a:t>
            </a:r>
            <a:endParaRPr/>
          </a:p>
        </p:txBody>
      </p:sp>
      <p:sp>
        <p:nvSpPr>
          <p:cNvPr id="834" name="Google Shape;834;p58"/>
          <p:cNvSpPr/>
          <p:nvPr/>
        </p:nvSpPr>
        <p:spPr>
          <a:xfrm>
            <a:off x="250825" y="3779838"/>
            <a:ext cx="1890600" cy="990600"/>
          </a:xfrm>
          <a:prstGeom prst="rect">
            <a:avLst/>
          </a:prstGeom>
          <a:noFill/>
          <a:ln>
            <a:noFill/>
          </a:ln>
        </p:spPr>
        <p:txBody>
          <a:bodyPr anchorCtr="0" anchor="t" bIns="46800" lIns="90000" spcFirstLastPara="1" rIns="90000" wrap="square" tIns="62675">
            <a:noAutofit/>
          </a:bodyPr>
          <a:lstStyle/>
          <a:p>
            <a:pPr indent="0" lvl="0" marL="0" marR="0" rtl="0" algn="l">
              <a:lnSpc>
                <a:spcPct val="100000"/>
              </a:lnSpc>
              <a:spcBef>
                <a:spcPts val="0"/>
              </a:spcBef>
              <a:spcAft>
                <a:spcPts val="0"/>
              </a:spcAft>
              <a:buClr>
                <a:srgbClr val="000000"/>
              </a:buClr>
              <a:buSzPts val="2400"/>
              <a:buFont typeface="Arial"/>
              <a:buNone/>
            </a:pPr>
            <a:r>
              <a:rPr b="0" i="0" lang="sv-SE" sz="2400" u="none" cap="none" strike="noStrike">
                <a:solidFill>
                  <a:srgbClr val="000000"/>
                </a:solidFill>
                <a:latin typeface="Arial"/>
                <a:ea typeface="Arial"/>
                <a:cs typeface="Arial"/>
                <a:sym typeface="Arial"/>
              </a:rPr>
              <a:t>homo-</a:t>
            </a:r>
            <a:br>
              <a:rPr b="0" i="0" lang="sv-SE" sz="2400" u="none" cap="none" strike="noStrike">
                <a:solidFill>
                  <a:srgbClr val="000000"/>
                </a:solidFill>
                <a:latin typeface="Arial"/>
                <a:ea typeface="Arial"/>
                <a:cs typeface="Arial"/>
                <a:sym typeface="Arial"/>
              </a:rPr>
            </a:br>
            <a:r>
              <a:rPr b="0" i="0" lang="sv-SE" sz="2400" u="none" cap="none" strike="noStrike">
                <a:solidFill>
                  <a:srgbClr val="000000"/>
                </a:solidFill>
                <a:latin typeface="Arial"/>
                <a:ea typeface="Arial"/>
                <a:cs typeface="Arial"/>
                <a:sym typeface="Arial"/>
              </a:rPr>
              <a:t>geneous</a:t>
            </a:r>
            <a:endParaRPr/>
          </a:p>
        </p:txBody>
      </p:sp>
      <p:sp>
        <p:nvSpPr>
          <p:cNvPr id="835" name="Google Shape;835;p58"/>
          <p:cNvSpPr/>
          <p:nvPr/>
        </p:nvSpPr>
        <p:spPr>
          <a:xfrm>
            <a:off x="4949825" y="1755775"/>
            <a:ext cx="3943200" cy="9891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good support</a:t>
            </a:r>
            <a:r>
              <a:rPr b="0" i="0" lang="sv-SE" sz="1500" u="none" cap="none" strike="noStrike">
                <a:solidFill>
                  <a:srgbClr val="000000"/>
                </a:solidFill>
                <a:latin typeface="Arial"/>
                <a:ea typeface="Arial"/>
                <a:cs typeface="Arial"/>
                <a:sym typeface="Arial"/>
              </a:rPr>
              <a:t> –</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advanced extensions, thanks to language support for dealing with execution context</a:t>
            </a:r>
            <a:endParaRPr/>
          </a:p>
        </p:txBody>
      </p:sp>
      <p:sp>
        <p:nvSpPr>
          <p:cNvPr id="836" name="Google Shape;836;p58"/>
          <p:cNvSpPr/>
          <p:nvPr/>
        </p:nvSpPr>
        <p:spPr>
          <a:xfrm>
            <a:off x="1619250" y="1755775"/>
            <a:ext cx="3330600" cy="9891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bad support</a:t>
            </a:r>
            <a:r>
              <a:rPr b="0" i="0" lang="sv-SE" sz="1500" u="none" cap="none" strike="noStrike">
                <a:solidFill>
                  <a:srgbClr val="000000"/>
                </a:solidFill>
                <a:latin typeface="Arial"/>
                <a:ea typeface="Arial"/>
                <a:cs typeface="Arial"/>
                <a:sym typeface="Arial"/>
              </a:rPr>
              <a:t> –</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only simple extensions (method refinement)</a:t>
            </a:r>
            <a:endParaRPr/>
          </a:p>
        </p:txBody>
      </p:sp>
      <p:sp>
        <p:nvSpPr>
          <p:cNvPr id="837" name="Google Shape;837;p58"/>
          <p:cNvSpPr/>
          <p:nvPr/>
        </p:nvSpPr>
        <p:spPr>
          <a:xfrm>
            <a:off x="250825" y="1755775"/>
            <a:ext cx="1549500" cy="989100"/>
          </a:xfrm>
          <a:prstGeom prst="rect">
            <a:avLst/>
          </a:prstGeom>
          <a:noFill/>
          <a:ln>
            <a:noFill/>
          </a:ln>
        </p:spPr>
        <p:txBody>
          <a:bodyPr anchorCtr="0" anchor="t" bIns="46800" lIns="90000" spcFirstLastPara="1" rIns="90000" wrap="square" tIns="62675">
            <a:noAutofit/>
          </a:bodyPr>
          <a:lstStyle/>
          <a:p>
            <a:pPr indent="0" lvl="0" marL="0" marR="0" rtl="0" algn="l">
              <a:lnSpc>
                <a:spcPct val="100000"/>
              </a:lnSpc>
              <a:spcBef>
                <a:spcPts val="0"/>
              </a:spcBef>
              <a:spcAft>
                <a:spcPts val="0"/>
              </a:spcAft>
              <a:buClr>
                <a:srgbClr val="000000"/>
              </a:buClr>
              <a:buSzPts val="2400"/>
              <a:buFont typeface="Arial"/>
              <a:buNone/>
            </a:pPr>
            <a:r>
              <a:rPr b="0" i="0" lang="sv-SE" sz="2400" u="none" cap="none" strike="noStrike">
                <a:solidFill>
                  <a:srgbClr val="000000"/>
                </a:solidFill>
                <a:latin typeface="Arial"/>
                <a:ea typeface="Arial"/>
                <a:cs typeface="Arial"/>
                <a:sym typeface="Arial"/>
              </a:rPr>
              <a:t>dynamic</a:t>
            </a:r>
            <a:endParaRPr/>
          </a:p>
        </p:txBody>
      </p:sp>
      <p:sp>
        <p:nvSpPr>
          <p:cNvPr id="838" name="Google Shape;838;p58"/>
          <p:cNvSpPr/>
          <p:nvPr/>
        </p:nvSpPr>
        <p:spPr>
          <a:xfrm>
            <a:off x="4949825" y="1035050"/>
            <a:ext cx="3943200" cy="7206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limited support </a:t>
            </a:r>
            <a:r>
              <a:rPr b="0" i="0" lang="sv-SE" sz="1500" u="none" cap="none" strike="noStrike">
                <a:solidFill>
                  <a:srgbClr val="000000"/>
                </a:solidFill>
                <a:latin typeface="Arial"/>
                <a:ea typeface="Arial"/>
                <a:cs typeface="Arial"/>
                <a:sym typeface="Arial"/>
              </a:rPr>
              <a:t>–</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fields, methods, static inner classes</a:t>
            </a:r>
            <a:endParaRPr/>
          </a:p>
        </p:txBody>
      </p:sp>
      <p:sp>
        <p:nvSpPr>
          <p:cNvPr id="839" name="Google Shape;839;p58"/>
          <p:cNvSpPr/>
          <p:nvPr/>
        </p:nvSpPr>
        <p:spPr>
          <a:xfrm>
            <a:off x="1619250" y="1035050"/>
            <a:ext cx="3673500" cy="720600"/>
          </a:xfrm>
          <a:prstGeom prst="rect">
            <a:avLst/>
          </a:prstGeom>
          <a:noFill/>
          <a:ln>
            <a:noFill/>
          </a:ln>
        </p:spPr>
        <p:txBody>
          <a:bodyPr anchorCtr="0" anchor="t" bIns="46800" lIns="90000" spcFirstLastPara="1" rIns="90000" wrap="square" tIns="60025">
            <a:noAutofit/>
          </a:bodyPr>
          <a:lstStyle/>
          <a:p>
            <a:pPr indent="0" lvl="0" marL="0" marR="0" rtl="0" algn="l">
              <a:lnSpc>
                <a:spcPct val="100000"/>
              </a:lnSpc>
              <a:spcBef>
                <a:spcPts val="0"/>
              </a:spcBef>
              <a:spcAft>
                <a:spcPts val="0"/>
              </a:spcAft>
              <a:buClr>
                <a:srgbClr val="000000"/>
              </a:buClr>
              <a:buSzPts val="1500"/>
              <a:buFont typeface="Arial"/>
              <a:buNone/>
            </a:pPr>
            <a:r>
              <a:rPr b="0" i="1" lang="sv-SE" sz="1500" u="none" cap="none" strike="noStrike">
                <a:solidFill>
                  <a:srgbClr val="000000"/>
                </a:solidFill>
                <a:latin typeface="Arial"/>
                <a:ea typeface="Arial"/>
                <a:cs typeface="Arial"/>
                <a:sym typeface="Arial"/>
              </a:rPr>
              <a:t>good support </a:t>
            </a:r>
            <a:r>
              <a:rPr b="0" i="0" lang="sv-SE" sz="1500" u="none" cap="none" strike="noStrike">
                <a:solidFill>
                  <a:srgbClr val="000000"/>
                </a:solidFill>
                <a:latin typeface="Arial"/>
                <a:ea typeface="Arial"/>
                <a:cs typeface="Arial"/>
                <a:sym typeface="Arial"/>
              </a:rPr>
              <a:t>– </a:t>
            </a:r>
            <a:endParaRPr/>
          </a:p>
          <a:p>
            <a:pPr indent="0" lvl="0" marL="0" marR="0" rtl="0" algn="l">
              <a:lnSpc>
                <a:spcPct val="100000"/>
              </a:lnSpc>
              <a:spcBef>
                <a:spcPts val="450"/>
              </a:spcBef>
              <a:spcAft>
                <a:spcPts val="0"/>
              </a:spcAft>
              <a:buClr>
                <a:srgbClr val="000000"/>
              </a:buClr>
              <a:buSzPts val="1500"/>
              <a:buFont typeface="Arial"/>
              <a:buNone/>
            </a:pPr>
            <a:r>
              <a:rPr b="0" i="0" lang="sv-SE" sz="1500" u="none" cap="none" strike="noStrike">
                <a:solidFill>
                  <a:srgbClr val="000000"/>
                </a:solidFill>
                <a:latin typeface="Arial"/>
                <a:ea typeface="Arial"/>
                <a:cs typeface="Arial"/>
                <a:sym typeface="Arial"/>
              </a:rPr>
              <a:t>fields, method, classes</a:t>
            </a:r>
            <a:endParaRPr/>
          </a:p>
        </p:txBody>
      </p:sp>
      <p:sp>
        <p:nvSpPr>
          <p:cNvPr id="840" name="Google Shape;840;p58"/>
          <p:cNvSpPr/>
          <p:nvPr/>
        </p:nvSpPr>
        <p:spPr>
          <a:xfrm>
            <a:off x="250825" y="1035050"/>
            <a:ext cx="1890600" cy="720600"/>
          </a:xfrm>
          <a:prstGeom prst="rect">
            <a:avLst/>
          </a:prstGeom>
          <a:noFill/>
          <a:ln>
            <a:noFill/>
          </a:ln>
        </p:spPr>
        <p:txBody>
          <a:bodyPr anchorCtr="0" anchor="t" bIns="46800" lIns="90000" spcFirstLastPara="1" rIns="90000" wrap="square" tIns="62675">
            <a:noAutofit/>
          </a:bodyPr>
          <a:lstStyle/>
          <a:p>
            <a:pPr indent="0" lvl="0" marL="0" marR="0" rtl="0" algn="l">
              <a:lnSpc>
                <a:spcPct val="100000"/>
              </a:lnSpc>
              <a:spcBef>
                <a:spcPts val="0"/>
              </a:spcBef>
              <a:spcAft>
                <a:spcPts val="0"/>
              </a:spcAft>
              <a:buClr>
                <a:srgbClr val="000000"/>
              </a:buClr>
              <a:buSzPts val="2400"/>
              <a:buFont typeface="Arial"/>
              <a:buNone/>
            </a:pPr>
            <a:r>
              <a:rPr b="0" i="0" lang="sv-SE" sz="2400" u="none" cap="none" strike="noStrike">
                <a:solidFill>
                  <a:srgbClr val="000000"/>
                </a:solidFill>
                <a:latin typeface="Arial"/>
                <a:ea typeface="Arial"/>
                <a:cs typeface="Arial"/>
                <a:sym typeface="Arial"/>
              </a:rPr>
              <a:t>static</a:t>
            </a:r>
            <a:endParaRPr/>
          </a:p>
        </p:txBody>
      </p:sp>
      <p:sp>
        <p:nvSpPr>
          <p:cNvPr id="841" name="Google Shape;841;p58"/>
          <p:cNvSpPr/>
          <p:nvPr/>
        </p:nvSpPr>
        <p:spPr>
          <a:xfrm>
            <a:off x="4949825" y="625902"/>
            <a:ext cx="3943200" cy="379500"/>
          </a:xfrm>
          <a:prstGeom prst="rect">
            <a:avLst/>
          </a:prstGeom>
          <a:noFill/>
          <a:ln>
            <a:noFill/>
          </a:ln>
        </p:spPr>
        <p:txBody>
          <a:bodyPr anchorCtr="0" anchor="t" bIns="46800" lIns="90000" spcFirstLastPara="1" rIns="90000" wrap="square" tIns="62675">
            <a:noAutofit/>
          </a:bodyPr>
          <a:lstStyle/>
          <a:p>
            <a:pPr indent="0" lvl="0" marL="0" marR="0" rtl="0" algn="l">
              <a:lnSpc>
                <a:spcPct val="100000"/>
              </a:lnSpc>
              <a:spcBef>
                <a:spcPts val="0"/>
              </a:spcBef>
              <a:spcAft>
                <a:spcPts val="0"/>
              </a:spcAft>
              <a:buClr>
                <a:srgbClr val="000000"/>
              </a:buClr>
              <a:buSzPts val="2400"/>
              <a:buFont typeface="Arial"/>
              <a:buNone/>
            </a:pPr>
            <a:r>
              <a:rPr b="0" i="0" lang="sv-SE" sz="2400" u="none" cap="none" strike="noStrike">
                <a:solidFill>
                  <a:srgbClr val="000000"/>
                </a:solidFill>
                <a:latin typeface="Arial"/>
                <a:ea typeface="Arial"/>
                <a:cs typeface="Arial"/>
                <a:sym typeface="Arial"/>
              </a:rPr>
              <a:t>AOP</a:t>
            </a:r>
            <a:endParaRPr/>
          </a:p>
        </p:txBody>
      </p:sp>
      <p:sp>
        <p:nvSpPr>
          <p:cNvPr id="842" name="Google Shape;842;p58"/>
          <p:cNvSpPr/>
          <p:nvPr/>
        </p:nvSpPr>
        <p:spPr>
          <a:xfrm>
            <a:off x="1619250" y="625902"/>
            <a:ext cx="3673500" cy="379500"/>
          </a:xfrm>
          <a:prstGeom prst="rect">
            <a:avLst/>
          </a:prstGeom>
          <a:noFill/>
          <a:ln>
            <a:noFill/>
          </a:ln>
        </p:spPr>
        <p:txBody>
          <a:bodyPr anchorCtr="0" anchor="t" bIns="46800" lIns="90000" spcFirstLastPara="1" rIns="90000" wrap="square" tIns="62675">
            <a:noAutofit/>
          </a:bodyPr>
          <a:lstStyle/>
          <a:p>
            <a:pPr indent="0" lvl="0" marL="0" marR="0" rtl="0" algn="l">
              <a:lnSpc>
                <a:spcPct val="100000"/>
              </a:lnSpc>
              <a:spcBef>
                <a:spcPts val="0"/>
              </a:spcBef>
              <a:spcAft>
                <a:spcPts val="0"/>
              </a:spcAft>
              <a:buClr>
                <a:srgbClr val="000000"/>
              </a:buClr>
              <a:buSzPts val="2400"/>
              <a:buFont typeface="Arial"/>
              <a:buNone/>
            </a:pPr>
            <a:r>
              <a:rPr b="0" i="0" lang="sv-SE" sz="2400" u="none" cap="none" strike="noStrike">
                <a:solidFill>
                  <a:srgbClr val="000000"/>
                </a:solidFill>
                <a:latin typeface="Arial"/>
                <a:ea typeface="Arial"/>
                <a:cs typeface="Arial"/>
                <a:sym typeface="Arial"/>
              </a:rPr>
              <a:t>FOP</a:t>
            </a:r>
            <a:endParaRPr/>
          </a:p>
        </p:txBody>
      </p:sp>
      <p:sp>
        <p:nvSpPr>
          <p:cNvPr id="843" name="Google Shape;843;p58"/>
          <p:cNvSpPr/>
          <p:nvPr/>
        </p:nvSpPr>
        <p:spPr>
          <a:xfrm>
            <a:off x="250825" y="655638"/>
            <a:ext cx="1890600" cy="379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4" name="Google Shape;844;p58"/>
          <p:cNvCxnSpPr/>
          <p:nvPr/>
        </p:nvCxnSpPr>
        <p:spPr>
          <a:xfrm>
            <a:off x="250825" y="655638"/>
            <a:ext cx="8642400" cy="1500"/>
          </a:xfrm>
          <a:prstGeom prst="straightConnector1">
            <a:avLst/>
          </a:prstGeom>
          <a:noFill/>
          <a:ln cap="flat" cmpd="sng" w="28425">
            <a:solidFill>
              <a:srgbClr val="000000"/>
            </a:solidFill>
            <a:prstDash val="solid"/>
            <a:miter lim="800000"/>
            <a:headEnd len="med" w="med" type="none"/>
            <a:tailEnd len="med" w="med" type="none"/>
          </a:ln>
        </p:spPr>
      </p:cxnSp>
      <p:cxnSp>
        <p:nvCxnSpPr>
          <p:cNvPr id="845" name="Google Shape;845;p58"/>
          <p:cNvCxnSpPr/>
          <p:nvPr/>
        </p:nvCxnSpPr>
        <p:spPr>
          <a:xfrm>
            <a:off x="250825" y="1035050"/>
            <a:ext cx="8642400" cy="1500"/>
          </a:xfrm>
          <a:prstGeom prst="straightConnector1">
            <a:avLst/>
          </a:prstGeom>
          <a:noFill/>
          <a:ln cap="flat" cmpd="sng" w="12600">
            <a:solidFill>
              <a:srgbClr val="000000"/>
            </a:solidFill>
            <a:prstDash val="solid"/>
            <a:miter lim="800000"/>
            <a:headEnd len="med" w="med" type="none"/>
            <a:tailEnd len="med" w="med" type="none"/>
          </a:ln>
        </p:spPr>
      </p:cxnSp>
      <p:cxnSp>
        <p:nvCxnSpPr>
          <p:cNvPr id="846" name="Google Shape;846;p58"/>
          <p:cNvCxnSpPr/>
          <p:nvPr/>
        </p:nvCxnSpPr>
        <p:spPr>
          <a:xfrm>
            <a:off x="250825" y="1755775"/>
            <a:ext cx="8642400" cy="1500"/>
          </a:xfrm>
          <a:prstGeom prst="straightConnector1">
            <a:avLst/>
          </a:prstGeom>
          <a:noFill/>
          <a:ln cap="flat" cmpd="sng" w="12600">
            <a:solidFill>
              <a:srgbClr val="000000"/>
            </a:solidFill>
            <a:prstDash val="solid"/>
            <a:miter lim="800000"/>
            <a:headEnd len="med" w="med" type="none"/>
            <a:tailEnd len="med" w="med" type="none"/>
          </a:ln>
        </p:spPr>
      </p:cxnSp>
      <p:cxnSp>
        <p:nvCxnSpPr>
          <p:cNvPr id="847" name="Google Shape;847;p58"/>
          <p:cNvCxnSpPr/>
          <p:nvPr/>
        </p:nvCxnSpPr>
        <p:spPr>
          <a:xfrm>
            <a:off x="250825" y="2744788"/>
            <a:ext cx="8642400" cy="1500"/>
          </a:xfrm>
          <a:prstGeom prst="straightConnector1">
            <a:avLst/>
          </a:prstGeom>
          <a:noFill/>
          <a:ln cap="flat" cmpd="sng" w="12600">
            <a:solidFill>
              <a:srgbClr val="000000"/>
            </a:solidFill>
            <a:prstDash val="solid"/>
            <a:miter lim="800000"/>
            <a:headEnd len="med" w="med" type="none"/>
            <a:tailEnd len="med" w="med" type="none"/>
          </a:ln>
        </p:spPr>
      </p:cxnSp>
      <p:cxnSp>
        <p:nvCxnSpPr>
          <p:cNvPr id="848" name="Google Shape;848;p58"/>
          <p:cNvCxnSpPr/>
          <p:nvPr/>
        </p:nvCxnSpPr>
        <p:spPr>
          <a:xfrm>
            <a:off x="250825" y="4770438"/>
            <a:ext cx="8642400" cy="1500"/>
          </a:xfrm>
          <a:prstGeom prst="straightConnector1">
            <a:avLst/>
          </a:prstGeom>
          <a:noFill/>
          <a:ln cap="flat" cmpd="sng" w="28425">
            <a:solidFill>
              <a:srgbClr val="000000"/>
            </a:solidFill>
            <a:prstDash val="solid"/>
            <a:miter lim="800000"/>
            <a:headEnd len="med" w="med" type="none"/>
            <a:tailEnd len="med" w="med" type="none"/>
          </a:ln>
        </p:spPr>
      </p:cxnSp>
      <p:cxnSp>
        <p:nvCxnSpPr>
          <p:cNvPr id="849" name="Google Shape;849;p58"/>
          <p:cNvCxnSpPr/>
          <p:nvPr/>
        </p:nvCxnSpPr>
        <p:spPr>
          <a:xfrm>
            <a:off x="250825" y="655638"/>
            <a:ext cx="1500" cy="4114800"/>
          </a:xfrm>
          <a:prstGeom prst="straightConnector1">
            <a:avLst/>
          </a:prstGeom>
          <a:noFill/>
          <a:ln cap="flat" cmpd="sng" w="28425">
            <a:solidFill>
              <a:srgbClr val="000000"/>
            </a:solidFill>
            <a:prstDash val="solid"/>
            <a:miter lim="800000"/>
            <a:headEnd len="med" w="med" type="none"/>
            <a:tailEnd len="med" w="med" type="none"/>
          </a:ln>
        </p:spPr>
      </p:cxnSp>
      <p:cxnSp>
        <p:nvCxnSpPr>
          <p:cNvPr id="850" name="Google Shape;850;p58"/>
          <p:cNvCxnSpPr/>
          <p:nvPr/>
        </p:nvCxnSpPr>
        <p:spPr>
          <a:xfrm>
            <a:off x="1619250" y="655638"/>
            <a:ext cx="1500" cy="4086300"/>
          </a:xfrm>
          <a:prstGeom prst="straightConnector1">
            <a:avLst/>
          </a:prstGeom>
          <a:noFill/>
          <a:ln cap="flat" cmpd="sng" w="12600">
            <a:solidFill>
              <a:srgbClr val="000000"/>
            </a:solidFill>
            <a:prstDash val="solid"/>
            <a:miter lim="800000"/>
            <a:headEnd len="med" w="med" type="none"/>
            <a:tailEnd len="med" w="med" type="none"/>
          </a:ln>
        </p:spPr>
      </p:cxnSp>
      <p:cxnSp>
        <p:nvCxnSpPr>
          <p:cNvPr id="851" name="Google Shape;851;p58"/>
          <p:cNvCxnSpPr/>
          <p:nvPr/>
        </p:nvCxnSpPr>
        <p:spPr>
          <a:xfrm>
            <a:off x="4949825" y="655638"/>
            <a:ext cx="1500" cy="4114800"/>
          </a:xfrm>
          <a:prstGeom prst="straightConnector1">
            <a:avLst/>
          </a:prstGeom>
          <a:noFill/>
          <a:ln cap="flat" cmpd="sng" w="12600">
            <a:solidFill>
              <a:srgbClr val="000000"/>
            </a:solidFill>
            <a:prstDash val="solid"/>
            <a:miter lim="800000"/>
            <a:headEnd len="med" w="med" type="none"/>
            <a:tailEnd len="med" w="med" type="none"/>
          </a:ln>
        </p:spPr>
      </p:cxnSp>
      <p:cxnSp>
        <p:nvCxnSpPr>
          <p:cNvPr id="852" name="Google Shape;852;p58"/>
          <p:cNvCxnSpPr/>
          <p:nvPr/>
        </p:nvCxnSpPr>
        <p:spPr>
          <a:xfrm>
            <a:off x="8893175" y="655638"/>
            <a:ext cx="1500" cy="4114800"/>
          </a:xfrm>
          <a:prstGeom prst="straightConnector1">
            <a:avLst/>
          </a:prstGeom>
          <a:noFill/>
          <a:ln cap="flat" cmpd="sng" w="28425">
            <a:solidFill>
              <a:srgbClr val="000000"/>
            </a:solidFill>
            <a:prstDash val="solid"/>
            <a:miter lim="800000"/>
            <a:headEnd len="med" w="med" type="none"/>
            <a:tailEnd len="med" w="med" type="none"/>
          </a:ln>
        </p:spPr>
      </p:cxnSp>
      <p:cxnSp>
        <p:nvCxnSpPr>
          <p:cNvPr id="853" name="Google Shape;853;p58"/>
          <p:cNvCxnSpPr/>
          <p:nvPr/>
        </p:nvCxnSpPr>
        <p:spPr>
          <a:xfrm>
            <a:off x="250825" y="3779838"/>
            <a:ext cx="8642400" cy="1500"/>
          </a:xfrm>
          <a:prstGeom prst="straightConnector1">
            <a:avLst/>
          </a:prstGeom>
          <a:noFill/>
          <a:ln cap="flat" cmpd="sng" w="12600">
            <a:solidFill>
              <a:srgbClr val="000000"/>
            </a:solidFill>
            <a:prstDash val="solid"/>
            <a:miter lim="800000"/>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60" name="Google Shape;860;p59"/>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SzPts val="3600"/>
              <a:buNone/>
            </a:pPr>
            <a:r>
              <a:rPr lang="sv-SE"/>
              <a:t>Wrap up: implementation techniques</a:t>
            </a:r>
            <a:endParaRPr/>
          </a:p>
        </p:txBody>
      </p:sp>
      <p:graphicFrame>
        <p:nvGraphicFramePr>
          <p:cNvPr id="861" name="Google Shape;861;p59"/>
          <p:cNvGraphicFramePr/>
          <p:nvPr/>
        </p:nvGraphicFramePr>
        <p:xfrm>
          <a:off x="958340" y="1524174"/>
          <a:ext cx="3000000" cy="3000000"/>
        </p:xfrm>
        <a:graphic>
          <a:graphicData uri="http://schemas.openxmlformats.org/drawingml/2006/table">
            <a:tbl>
              <a:tblPr>
                <a:noFill/>
                <a:tableStyleId>{CD34146F-432F-4F9E-A043-4FB7CFFF8333}</a:tableStyleId>
              </a:tblPr>
              <a:tblGrid>
                <a:gridCol w="1809750"/>
                <a:gridCol w="1809750"/>
                <a:gridCol w="1809750"/>
                <a:gridCol w="18097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Preprocessors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Compile-Time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Tool-Based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Annotation-Based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Build Systems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Compile-Time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Tool-Based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Composition-Based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Parameters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Load or Run-Time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Language-Based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Annotation-Based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Design Patterns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Load or Run-Time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Language-Based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Composition-Based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Frameworks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Load or Run-Time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Language-Based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Composition-Based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Components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Any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Any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Composition-Based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FOP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Compile-Time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Language-Based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Composition-Based</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sv-SE" sz="1400" u="none" cap="none" strike="noStrike"/>
                        <a:t>AOP</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Any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Language-Based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sv-SE" sz="1400" u="none" cap="none" strike="noStrike"/>
                        <a:t>Composition-Based</a:t>
                      </a:r>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868" name="Google Shape;868;p6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Designing Test Cases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Testing</a:t>
            </a:r>
            <a:endParaRPr/>
          </a:p>
        </p:txBody>
      </p:sp>
      <p:sp>
        <p:nvSpPr>
          <p:cNvPr id="874" name="Google Shape;874;p61"/>
          <p:cNvSpPr txBox="1"/>
          <p:nvPr>
            <p:ph idx="1" type="body"/>
          </p:nvPr>
        </p:nvSpPr>
        <p:spPr>
          <a:xfrm>
            <a:off x="468897" y="1282400"/>
            <a:ext cx="5929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investigation into system quality.</a:t>
            </a:r>
            <a:endParaRPr/>
          </a:p>
          <a:p>
            <a:pPr indent="-393700" lvl="0" marL="457200" rtl="0" algn="l">
              <a:spcBef>
                <a:spcPts val="1000"/>
              </a:spcBef>
              <a:spcAft>
                <a:spcPts val="0"/>
              </a:spcAft>
              <a:buSzPts val="2600"/>
              <a:buChar char="•"/>
            </a:pPr>
            <a:r>
              <a:rPr lang="sv-SE"/>
              <a:t>Based on sequences of </a:t>
            </a:r>
            <a:r>
              <a:rPr b="1" lang="sv-SE"/>
              <a:t>stimuli</a:t>
            </a:r>
            <a:r>
              <a:rPr lang="sv-SE"/>
              <a:t> and </a:t>
            </a:r>
            <a:r>
              <a:rPr b="1" lang="sv-SE"/>
              <a:t>observations</a:t>
            </a:r>
            <a:r>
              <a:rPr lang="sv-SE"/>
              <a:t>.</a:t>
            </a:r>
            <a:endParaRPr/>
          </a:p>
          <a:p>
            <a:pPr indent="-368300" lvl="1" marL="914400" rtl="0" algn="l">
              <a:spcBef>
                <a:spcPts val="500"/>
              </a:spcBef>
              <a:spcAft>
                <a:spcPts val="0"/>
              </a:spcAft>
              <a:buSzPts val="2200"/>
              <a:buChar char="•"/>
            </a:pPr>
            <a:r>
              <a:rPr b="1" lang="sv-SE"/>
              <a:t>Stimuli </a:t>
            </a:r>
            <a:r>
              <a:rPr lang="sv-SE"/>
              <a:t>that the system must react to.</a:t>
            </a:r>
            <a:endParaRPr/>
          </a:p>
          <a:p>
            <a:pPr indent="-368300" lvl="1" marL="914400" rtl="0" algn="l">
              <a:spcBef>
                <a:spcPts val="500"/>
              </a:spcBef>
              <a:spcAft>
                <a:spcPts val="0"/>
              </a:spcAft>
              <a:buSzPts val="2200"/>
              <a:buChar char="•"/>
            </a:pPr>
            <a:r>
              <a:rPr b="1" lang="sv-SE"/>
              <a:t>Observations</a:t>
            </a:r>
            <a:r>
              <a:rPr lang="sv-SE"/>
              <a:t> of system reactions.</a:t>
            </a:r>
            <a:endParaRPr/>
          </a:p>
          <a:p>
            <a:pPr indent="-368300" lvl="1" marL="914400" rtl="0" algn="l">
              <a:spcBef>
                <a:spcPts val="500"/>
              </a:spcBef>
              <a:spcAft>
                <a:spcPts val="0"/>
              </a:spcAft>
              <a:buSzPts val="2200"/>
              <a:buChar char="•"/>
            </a:pPr>
            <a:r>
              <a:rPr b="1" lang="sv-SE"/>
              <a:t>Verdicts </a:t>
            </a:r>
            <a:r>
              <a:rPr lang="sv-SE"/>
              <a:t>on correctness. </a:t>
            </a:r>
            <a:endParaRPr/>
          </a:p>
        </p:txBody>
      </p:sp>
      <p:sp>
        <p:nvSpPr>
          <p:cNvPr id="875" name="Google Shape;875;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76" name="Google Shape;876;p61"/>
          <p:cNvSpPr/>
          <p:nvPr/>
        </p:nvSpPr>
        <p:spPr>
          <a:xfrm>
            <a:off x="7182013" y="1558744"/>
            <a:ext cx="1014000" cy="6294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SUT</a:t>
            </a:r>
            <a:endParaRPr b="1"/>
          </a:p>
        </p:txBody>
      </p:sp>
      <p:sp>
        <p:nvSpPr>
          <p:cNvPr id="877" name="Google Shape;877;p61"/>
          <p:cNvSpPr/>
          <p:nvPr/>
        </p:nvSpPr>
        <p:spPr>
          <a:xfrm>
            <a:off x="7128024" y="726700"/>
            <a:ext cx="11220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Input</a:t>
            </a:r>
            <a:endParaRPr b="1"/>
          </a:p>
        </p:txBody>
      </p:sp>
      <p:cxnSp>
        <p:nvCxnSpPr>
          <p:cNvPr id="878" name="Google Shape;878;p61"/>
          <p:cNvCxnSpPr>
            <a:stCxn id="877" idx="2"/>
            <a:endCxn id="876" idx="0"/>
          </p:cNvCxnSpPr>
          <p:nvPr/>
        </p:nvCxnSpPr>
        <p:spPr>
          <a:xfrm>
            <a:off x="7689024" y="1299100"/>
            <a:ext cx="0" cy="259500"/>
          </a:xfrm>
          <a:prstGeom prst="straightConnector1">
            <a:avLst/>
          </a:prstGeom>
          <a:noFill/>
          <a:ln cap="flat" cmpd="sng" w="19050">
            <a:solidFill>
              <a:schemeClr val="dk2"/>
            </a:solidFill>
            <a:prstDash val="solid"/>
            <a:round/>
            <a:headEnd len="med" w="med" type="none"/>
            <a:tailEnd len="med" w="med" type="triangle"/>
          </a:ln>
        </p:spPr>
      </p:cxnSp>
      <p:sp>
        <p:nvSpPr>
          <p:cNvPr id="879" name="Google Shape;879;p61"/>
          <p:cNvSpPr/>
          <p:nvPr/>
        </p:nvSpPr>
        <p:spPr>
          <a:xfrm>
            <a:off x="7241863" y="2489363"/>
            <a:ext cx="894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Output</a:t>
            </a:r>
            <a:endParaRPr b="1"/>
          </a:p>
        </p:txBody>
      </p:sp>
      <p:sp>
        <p:nvSpPr>
          <p:cNvPr id="880" name="Google Shape;880;p61"/>
          <p:cNvSpPr/>
          <p:nvPr/>
        </p:nvSpPr>
        <p:spPr>
          <a:xfrm>
            <a:off x="6679374" y="3316713"/>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Test Oracle (Expected Output)</a:t>
            </a:r>
            <a:endParaRPr b="1"/>
          </a:p>
        </p:txBody>
      </p:sp>
      <p:cxnSp>
        <p:nvCxnSpPr>
          <p:cNvPr id="881" name="Google Shape;881;p61"/>
          <p:cNvCxnSpPr>
            <a:stCxn id="876" idx="2"/>
            <a:endCxn id="879" idx="0"/>
          </p:cNvCxnSpPr>
          <p:nvPr/>
        </p:nvCxnSpPr>
        <p:spPr>
          <a:xfrm>
            <a:off x="7689013" y="2188144"/>
            <a:ext cx="0" cy="301200"/>
          </a:xfrm>
          <a:prstGeom prst="straightConnector1">
            <a:avLst/>
          </a:prstGeom>
          <a:noFill/>
          <a:ln cap="flat" cmpd="sng" w="19050">
            <a:solidFill>
              <a:schemeClr val="dk2"/>
            </a:solidFill>
            <a:prstDash val="solid"/>
            <a:round/>
            <a:headEnd len="med" w="med" type="none"/>
            <a:tailEnd len="med" w="med" type="triangle"/>
          </a:ln>
        </p:spPr>
      </p:cxnSp>
      <p:cxnSp>
        <p:nvCxnSpPr>
          <p:cNvPr id="882" name="Google Shape;882;p61"/>
          <p:cNvCxnSpPr>
            <a:stCxn id="880" idx="0"/>
            <a:endCxn id="879" idx="2"/>
          </p:cNvCxnSpPr>
          <p:nvPr/>
        </p:nvCxnSpPr>
        <p:spPr>
          <a:xfrm rot="10800000">
            <a:off x="7689024" y="3061713"/>
            <a:ext cx="0" cy="255000"/>
          </a:xfrm>
          <a:prstGeom prst="straightConnector1">
            <a:avLst/>
          </a:prstGeom>
          <a:noFill/>
          <a:ln cap="flat" cmpd="sng" w="19050">
            <a:solidFill>
              <a:schemeClr val="dk2"/>
            </a:solidFill>
            <a:prstDash val="solid"/>
            <a:round/>
            <a:headEnd len="med" w="med" type="triangle"/>
            <a:tailEnd len="med" w="med" type="none"/>
          </a:ln>
        </p:spPr>
      </p:cxnSp>
      <p:sp>
        <p:nvSpPr>
          <p:cNvPr id="883" name="Google Shape;883;p61"/>
          <p:cNvSpPr/>
          <p:nvPr/>
        </p:nvSpPr>
        <p:spPr>
          <a:xfrm>
            <a:off x="6679374" y="4190288"/>
            <a:ext cx="2019300" cy="572400"/>
          </a:xfrm>
          <a:prstGeom prst="foldedCorner">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Verdict (Pass/Fail)</a:t>
            </a:r>
            <a:endParaRPr b="1"/>
          </a:p>
        </p:txBody>
      </p:sp>
      <p:cxnSp>
        <p:nvCxnSpPr>
          <p:cNvPr id="884" name="Google Shape;884;p61"/>
          <p:cNvCxnSpPr>
            <a:stCxn id="880" idx="2"/>
            <a:endCxn id="883" idx="0"/>
          </p:cNvCxnSpPr>
          <p:nvPr/>
        </p:nvCxnSpPr>
        <p:spPr>
          <a:xfrm>
            <a:off x="7689024" y="3889113"/>
            <a:ext cx="0" cy="301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System-Level Tests</a:t>
            </a:r>
            <a:endParaRPr/>
          </a:p>
        </p:txBody>
      </p:sp>
      <p:sp>
        <p:nvSpPr>
          <p:cNvPr id="890" name="Google Shape;890;p62"/>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891" name="Google Shape;891;p62"/>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892" name="Google Shape;892;p62"/>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893" name="Google Shape;893;p62"/>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894" name="Google Shape;894;p62"/>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895" name="Google Shape;895;p62"/>
          <p:cNvCxnSpPr>
            <a:endCxn id="891"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96" name="Google Shape;896;p62"/>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97" name="Google Shape;897;p62"/>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98" name="Google Shape;898;p62"/>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899" name="Google Shape;899;p62"/>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900" name="Google Shape;900;p62"/>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and environment that determine the outcome of the function.</a:t>
            </a:r>
            <a:endParaRPr sz="1200"/>
          </a:p>
        </p:txBody>
      </p:sp>
      <p:sp>
        <p:nvSpPr>
          <p:cNvPr id="901" name="Google Shape;901;p62"/>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types of values for each choice that lead to different function outcomes.</a:t>
            </a:r>
            <a:endParaRPr/>
          </a:p>
        </p:txBody>
      </p:sp>
      <p:sp>
        <p:nvSpPr>
          <p:cNvPr id="902" name="Google Shape;902;p62"/>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Combine values to form “recipes” for test cases. </a:t>
            </a:r>
            <a:endParaRPr/>
          </a:p>
        </p:txBody>
      </p:sp>
      <p:sp>
        <p:nvSpPr>
          <p:cNvPr id="903" name="Google Shape;903;p62"/>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904" name="Google Shape;904;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1" name="Google Shape;911;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Register for a Class</a:t>
            </a:r>
            <a:endParaRPr/>
          </a:p>
        </p:txBody>
      </p:sp>
      <p:sp>
        <p:nvSpPr>
          <p:cNvPr id="912" name="Google Shape;912;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Test Choices</a:t>
            </a:r>
            <a:endParaRPr b="1"/>
          </a:p>
          <a:p>
            <a:pPr indent="-393700" lvl="0" marL="457200" rtl="0" algn="l">
              <a:spcBef>
                <a:spcPts val="1000"/>
              </a:spcBef>
              <a:spcAft>
                <a:spcPts val="0"/>
              </a:spcAft>
              <a:buSzPts val="2600"/>
              <a:buChar char="•"/>
            </a:pPr>
            <a:r>
              <a:rPr b="1" lang="sv-SE"/>
              <a:t>Parameter: studentID</a:t>
            </a:r>
            <a:endParaRPr b="1"/>
          </a:p>
          <a:p>
            <a:pPr indent="-368300" lvl="1" marL="914400" rtl="0" algn="l">
              <a:spcBef>
                <a:spcPts val="0"/>
              </a:spcBef>
              <a:spcAft>
                <a:spcPts val="0"/>
              </a:spcAft>
              <a:buSzPts val="2200"/>
              <a:buChar char="•"/>
            </a:pPr>
            <a:r>
              <a:rPr lang="sv-SE"/>
              <a:t>Validity of Student ID</a:t>
            </a:r>
            <a:endParaRPr/>
          </a:p>
          <a:p>
            <a:pPr indent="-368300" lvl="1" marL="914400" rtl="0" algn="l">
              <a:spcBef>
                <a:spcPts val="0"/>
              </a:spcBef>
              <a:spcAft>
                <a:spcPts val="0"/>
              </a:spcAft>
              <a:buSzPts val="2200"/>
              <a:buChar char="•"/>
            </a:pPr>
            <a:r>
              <a:rPr lang="sv-SE"/>
              <a:t>Courses Student Has Taken Previously</a:t>
            </a:r>
            <a:endParaRPr/>
          </a:p>
          <a:p>
            <a:pPr indent="-393700" lvl="0" marL="457200" rtl="0" algn="l">
              <a:spcBef>
                <a:spcPts val="0"/>
              </a:spcBef>
              <a:spcAft>
                <a:spcPts val="0"/>
              </a:spcAft>
              <a:buSzPts val="2600"/>
              <a:buChar char="•"/>
            </a:pPr>
            <a:r>
              <a:rPr b="1" lang="sv-SE"/>
              <a:t>Parameter: courseID</a:t>
            </a:r>
            <a:endParaRPr b="1"/>
          </a:p>
          <a:p>
            <a:pPr indent="-368300" lvl="1" marL="914400" rtl="0" algn="l">
              <a:spcBef>
                <a:spcPts val="0"/>
              </a:spcBef>
              <a:spcAft>
                <a:spcPts val="0"/>
              </a:spcAft>
              <a:buSzPts val="2200"/>
              <a:buChar char="•"/>
            </a:pPr>
            <a:r>
              <a:rPr lang="sv-SE"/>
              <a:t>Validity of Course ID</a:t>
            </a:r>
            <a:endParaRPr/>
          </a:p>
          <a:p>
            <a:pPr indent="-368300" lvl="1" marL="914400" rtl="0" algn="l">
              <a:spcBef>
                <a:spcPts val="0"/>
              </a:spcBef>
              <a:spcAft>
                <a:spcPts val="0"/>
              </a:spcAft>
              <a:buSzPts val="2200"/>
              <a:buChar char="•"/>
            </a:pPr>
            <a:r>
              <a:rPr lang="sv-SE"/>
              <a:t>Prerequisites of Course ID</a:t>
            </a:r>
            <a:endParaRPr/>
          </a:p>
        </p:txBody>
      </p:sp>
      <p:sp>
        <p:nvSpPr>
          <p:cNvPr id="913" name="Google Shape;913;p63"/>
          <p:cNvSpPr/>
          <p:nvPr/>
        </p:nvSpPr>
        <p:spPr>
          <a:xfrm>
            <a:off x="7010401" y="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7" name="Google Shape;117;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 (SPLs)</a:t>
            </a:r>
            <a:endParaRPr/>
          </a:p>
        </p:txBody>
      </p:sp>
      <p:sp>
        <p:nvSpPr>
          <p:cNvPr id="118" name="Google Shape;118;p19"/>
          <p:cNvSpPr txBox="1"/>
          <p:nvPr>
            <p:ph idx="1" type="body"/>
          </p:nvPr>
        </p:nvSpPr>
        <p:spPr>
          <a:xfrm>
            <a:off x="468899" y="1282400"/>
            <a:ext cx="4630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Highly configurable families of systems.</a:t>
            </a:r>
            <a:endParaRPr/>
          </a:p>
          <a:p>
            <a:pPr indent="-393700" lvl="0" marL="457200" rtl="0" algn="l">
              <a:spcBef>
                <a:spcPts val="1000"/>
              </a:spcBef>
              <a:spcAft>
                <a:spcPts val="0"/>
              </a:spcAft>
              <a:buSzPts val="2600"/>
              <a:buChar char="•"/>
            </a:pPr>
            <a:r>
              <a:rPr lang="sv-SE"/>
              <a:t>Built around common, modularized features.</a:t>
            </a:r>
            <a:endParaRPr/>
          </a:p>
          <a:p>
            <a:pPr indent="-368300" lvl="1" marL="914400" rtl="0" algn="l">
              <a:spcBef>
                <a:spcPts val="500"/>
              </a:spcBef>
              <a:spcAft>
                <a:spcPts val="0"/>
              </a:spcAft>
              <a:buSzPts val="2200"/>
              <a:buChar char="•"/>
            </a:pPr>
            <a:r>
              <a:rPr lang="sv-SE"/>
              <a:t>Common set of core assets.</a:t>
            </a:r>
            <a:endParaRPr/>
          </a:p>
          <a:p>
            <a:pPr indent="-393700" lvl="0" marL="457200" rtl="0" algn="l">
              <a:spcBef>
                <a:spcPts val="1000"/>
              </a:spcBef>
              <a:spcAft>
                <a:spcPts val="0"/>
              </a:spcAft>
              <a:buSzPts val="2600"/>
              <a:buChar char="•"/>
            </a:pPr>
            <a:r>
              <a:rPr lang="sv-SE"/>
              <a:t>Allows efficient development, customization. </a:t>
            </a:r>
            <a:endParaRPr/>
          </a:p>
        </p:txBody>
      </p:sp>
      <p:sp>
        <p:nvSpPr>
          <p:cNvPr id="119" name="Google Shape;119;p19"/>
          <p:cNvSpPr/>
          <p:nvPr/>
        </p:nvSpPr>
        <p:spPr>
          <a:xfrm>
            <a:off x="6251975" y="1624113"/>
            <a:ext cx="21336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pic>
        <p:nvPicPr>
          <p:cNvPr id="120" name="Google Shape;120;p19"/>
          <p:cNvPicPr preferRelativeResize="0"/>
          <p:nvPr/>
        </p:nvPicPr>
        <p:blipFill>
          <a:blip r:embed="rId3">
            <a:alphaModFix/>
          </a:blip>
          <a:stretch>
            <a:fillRect/>
          </a:stretch>
        </p:blipFill>
        <p:spPr>
          <a:xfrm>
            <a:off x="6761925" y="3293450"/>
            <a:ext cx="1206025" cy="823162"/>
          </a:xfrm>
          <a:prstGeom prst="rect">
            <a:avLst/>
          </a:prstGeom>
          <a:noFill/>
          <a:ln>
            <a:noFill/>
          </a:ln>
        </p:spPr>
      </p:pic>
      <p:pic>
        <p:nvPicPr>
          <p:cNvPr id="121" name="Google Shape;121;p19"/>
          <p:cNvPicPr preferRelativeResize="0"/>
          <p:nvPr/>
        </p:nvPicPr>
        <p:blipFill>
          <a:blip r:embed="rId4">
            <a:alphaModFix/>
          </a:blip>
          <a:stretch>
            <a:fillRect/>
          </a:stretch>
        </p:blipFill>
        <p:spPr>
          <a:xfrm>
            <a:off x="7967951" y="2859333"/>
            <a:ext cx="1079500" cy="719201"/>
          </a:xfrm>
          <a:prstGeom prst="rect">
            <a:avLst/>
          </a:prstGeom>
          <a:noFill/>
          <a:ln>
            <a:noFill/>
          </a:ln>
        </p:spPr>
      </p:pic>
      <p:pic>
        <p:nvPicPr>
          <p:cNvPr id="122" name="Google Shape;122;p19"/>
          <p:cNvPicPr preferRelativeResize="0"/>
          <p:nvPr/>
        </p:nvPicPr>
        <p:blipFill>
          <a:blip r:embed="rId5">
            <a:alphaModFix/>
          </a:blip>
          <a:stretch>
            <a:fillRect/>
          </a:stretch>
        </p:blipFill>
        <p:spPr>
          <a:xfrm>
            <a:off x="5553800" y="2634250"/>
            <a:ext cx="1260225" cy="1260225"/>
          </a:xfrm>
          <a:prstGeom prst="rect">
            <a:avLst/>
          </a:prstGeom>
          <a:noFill/>
          <a:ln>
            <a:noFill/>
          </a:ln>
        </p:spPr>
      </p:pic>
      <p:cxnSp>
        <p:nvCxnSpPr>
          <p:cNvPr id="123" name="Google Shape;123;p19"/>
          <p:cNvCxnSpPr>
            <a:stCxn id="119" idx="2"/>
            <a:endCxn id="122" idx="0"/>
          </p:cNvCxnSpPr>
          <p:nvPr/>
        </p:nvCxnSpPr>
        <p:spPr>
          <a:xfrm flipH="1">
            <a:off x="6183875" y="2292513"/>
            <a:ext cx="1134900" cy="3417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19"/>
          <p:cNvCxnSpPr>
            <a:stCxn id="119" idx="2"/>
            <a:endCxn id="120" idx="0"/>
          </p:cNvCxnSpPr>
          <p:nvPr/>
        </p:nvCxnSpPr>
        <p:spPr>
          <a:xfrm>
            <a:off x="7318775" y="2292513"/>
            <a:ext cx="46200" cy="10008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19"/>
          <p:cNvCxnSpPr>
            <a:stCxn id="119" idx="2"/>
            <a:endCxn id="121" idx="0"/>
          </p:cNvCxnSpPr>
          <p:nvPr/>
        </p:nvCxnSpPr>
        <p:spPr>
          <a:xfrm>
            <a:off x="7318775" y="2292513"/>
            <a:ext cx="1188900" cy="56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Input Partitions</a:t>
            </a:r>
            <a:endParaRPr/>
          </a:p>
        </p:txBody>
      </p:sp>
      <p:sp>
        <p:nvSpPr>
          <p:cNvPr id="919" name="Google Shape;919;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Equivalent output events.</a:t>
            </a:r>
            <a:endParaRPr/>
          </a:p>
          <a:p>
            <a:pPr indent="-393700" lvl="0" marL="457200" rtl="0" algn="l">
              <a:spcBef>
                <a:spcPts val="1000"/>
              </a:spcBef>
              <a:spcAft>
                <a:spcPts val="0"/>
              </a:spcAft>
              <a:buSzPts val="2600"/>
              <a:buChar char="•"/>
            </a:pPr>
            <a:r>
              <a:rPr lang="sv-SE"/>
              <a:t>Ranges of numbers or values.</a:t>
            </a:r>
            <a:endParaRPr/>
          </a:p>
          <a:p>
            <a:pPr indent="-393700" lvl="0" marL="457200" rtl="0" algn="l">
              <a:spcBef>
                <a:spcPts val="1000"/>
              </a:spcBef>
              <a:spcAft>
                <a:spcPts val="0"/>
              </a:spcAft>
              <a:buSzPts val="2600"/>
              <a:buChar char="•"/>
            </a:pPr>
            <a:r>
              <a:rPr lang="sv-SE"/>
              <a:t>Membership in a logical group.</a:t>
            </a:r>
            <a:endParaRPr/>
          </a:p>
          <a:p>
            <a:pPr indent="-393700" lvl="0" marL="457200" rtl="0" algn="l">
              <a:spcBef>
                <a:spcPts val="1000"/>
              </a:spcBef>
              <a:spcAft>
                <a:spcPts val="0"/>
              </a:spcAft>
              <a:buSzPts val="2600"/>
              <a:buChar char="•"/>
            </a:pPr>
            <a:r>
              <a:rPr lang="sv-SE"/>
              <a:t>Time-dependent equivalence classes.</a:t>
            </a:r>
            <a:endParaRPr/>
          </a:p>
          <a:p>
            <a:pPr indent="-393700" lvl="0" marL="457200" rtl="0" algn="l">
              <a:spcBef>
                <a:spcPts val="1000"/>
              </a:spcBef>
              <a:spcAft>
                <a:spcPts val="0"/>
              </a:spcAft>
              <a:buSzPts val="2600"/>
              <a:buChar char="•"/>
            </a:pPr>
            <a:r>
              <a:rPr lang="sv-SE"/>
              <a:t>Equivalent operating environments.</a:t>
            </a:r>
            <a:endParaRPr/>
          </a:p>
          <a:p>
            <a:pPr indent="-393700" lvl="0" marL="457200" rtl="0" algn="l">
              <a:spcBef>
                <a:spcPts val="1000"/>
              </a:spcBef>
              <a:spcAft>
                <a:spcPts val="0"/>
              </a:spcAft>
              <a:buSzPts val="2600"/>
              <a:buChar char="•"/>
            </a:pPr>
            <a:r>
              <a:rPr lang="sv-SE"/>
              <a:t>Data structures.</a:t>
            </a:r>
            <a:endParaRPr/>
          </a:p>
          <a:p>
            <a:pPr indent="-393700" lvl="0" marL="457200" rtl="0" algn="l">
              <a:spcBef>
                <a:spcPts val="1000"/>
              </a:spcBef>
              <a:spcAft>
                <a:spcPts val="0"/>
              </a:spcAft>
              <a:buSzPts val="2600"/>
              <a:buChar char="•"/>
            </a:pPr>
            <a:r>
              <a:rPr lang="sv-SE"/>
              <a:t>Partition boundary conditions.</a:t>
            </a:r>
            <a:endParaRPr/>
          </a:p>
        </p:txBody>
      </p:sp>
      <p:sp>
        <p:nvSpPr>
          <p:cNvPr id="920" name="Google Shape;92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21" name="Google Shape;921;p64"/>
          <p:cNvSpPr/>
          <p:nvPr/>
        </p:nvSpPr>
        <p:spPr>
          <a:xfrm>
            <a:off x="6895500" y="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28" name="Google Shape;928;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Register for a Class</a:t>
            </a:r>
            <a:endParaRPr/>
          </a:p>
        </p:txBody>
      </p:sp>
      <p:sp>
        <p:nvSpPr>
          <p:cNvPr id="929" name="Google Shape;929;p65"/>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Parameter: studentID</a:t>
            </a:r>
            <a:endParaRPr b="1"/>
          </a:p>
          <a:p>
            <a:pPr indent="-381000" lvl="0" marL="457200" rtl="0" algn="l">
              <a:spcBef>
                <a:spcPts val="1000"/>
              </a:spcBef>
              <a:spcAft>
                <a:spcPts val="0"/>
              </a:spcAft>
              <a:buSzPts val="2400"/>
              <a:buChar char="•"/>
            </a:pPr>
            <a:r>
              <a:rPr lang="sv-SE" sz="2400"/>
              <a:t>Validity of Student ID</a:t>
            </a:r>
            <a:endParaRPr sz="2400"/>
          </a:p>
          <a:p>
            <a:pPr indent="-355600" lvl="1" marL="914400" rtl="0" algn="l">
              <a:spcBef>
                <a:spcPts val="0"/>
              </a:spcBef>
              <a:spcAft>
                <a:spcPts val="0"/>
              </a:spcAft>
              <a:buSzPts val="2000"/>
              <a:buChar char="•"/>
            </a:pPr>
            <a:r>
              <a:rPr lang="sv-SE" sz="2000"/>
              <a:t>Active Student</a:t>
            </a:r>
            <a:endParaRPr sz="2000"/>
          </a:p>
          <a:p>
            <a:pPr indent="-355600" lvl="1" marL="914400" rtl="0" algn="l">
              <a:spcBef>
                <a:spcPts val="0"/>
              </a:spcBef>
              <a:spcAft>
                <a:spcPts val="0"/>
              </a:spcAft>
              <a:buSzPts val="2000"/>
              <a:buChar char="•"/>
            </a:pPr>
            <a:r>
              <a:rPr lang="sv-SE" sz="2000"/>
              <a:t>Inactive Student</a:t>
            </a:r>
            <a:endParaRPr sz="2000"/>
          </a:p>
          <a:p>
            <a:pPr indent="-355600" lvl="1" marL="914400" rtl="0" algn="l">
              <a:spcBef>
                <a:spcPts val="0"/>
              </a:spcBef>
              <a:spcAft>
                <a:spcPts val="0"/>
              </a:spcAft>
              <a:buSzPts val="2000"/>
              <a:buChar char="•"/>
            </a:pPr>
            <a:r>
              <a:rPr lang="sv-SE" sz="2000"/>
              <a:t>Non-Existent Student </a:t>
            </a:r>
            <a:endParaRPr sz="2000"/>
          </a:p>
          <a:p>
            <a:pPr indent="-381000" lvl="0" marL="457200" rtl="0" algn="l">
              <a:spcBef>
                <a:spcPts val="0"/>
              </a:spcBef>
              <a:spcAft>
                <a:spcPts val="0"/>
              </a:spcAft>
              <a:buSzPts val="2400"/>
              <a:buChar char="•"/>
            </a:pPr>
            <a:r>
              <a:rPr lang="sv-SE" sz="2400"/>
              <a:t>Courses Student Has Taken Previously</a:t>
            </a:r>
            <a:endParaRPr sz="2400"/>
          </a:p>
          <a:p>
            <a:pPr indent="-355600" lvl="1" marL="914400" rtl="0" algn="l">
              <a:spcBef>
                <a:spcPts val="0"/>
              </a:spcBef>
              <a:spcAft>
                <a:spcPts val="0"/>
              </a:spcAft>
              <a:buSzPts val="2000"/>
              <a:buChar char="•"/>
            </a:pPr>
            <a:r>
              <a:rPr lang="sv-SE" sz="2000"/>
              <a:t>Matches Prerequisites</a:t>
            </a:r>
            <a:endParaRPr sz="2000"/>
          </a:p>
          <a:p>
            <a:pPr indent="-355600" lvl="1" marL="914400" rtl="0" algn="l">
              <a:spcBef>
                <a:spcPts val="0"/>
              </a:spcBef>
              <a:spcAft>
                <a:spcPts val="0"/>
              </a:spcAft>
              <a:buSzPts val="2000"/>
              <a:buChar char="•"/>
            </a:pPr>
            <a:r>
              <a:rPr lang="sv-SE" sz="2000"/>
              <a:t>Does Not Match Prerequisites</a:t>
            </a:r>
            <a:endParaRPr sz="2000"/>
          </a:p>
        </p:txBody>
      </p:sp>
      <p:sp>
        <p:nvSpPr>
          <p:cNvPr id="930" name="Google Shape;930;p65"/>
          <p:cNvSpPr/>
          <p:nvPr/>
        </p:nvSpPr>
        <p:spPr>
          <a:xfrm>
            <a:off x="6895500" y="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931" name="Google Shape;931;p65"/>
          <p:cNvSpPr txBox="1"/>
          <p:nvPr>
            <p:ph idx="1" type="body"/>
          </p:nvPr>
        </p:nvSpPr>
        <p:spPr>
          <a:xfrm>
            <a:off x="4080175" y="1282400"/>
            <a:ext cx="48231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Parameter: courseID</a:t>
            </a:r>
            <a:endParaRPr b="1"/>
          </a:p>
          <a:p>
            <a:pPr indent="-381000" lvl="0" marL="457200" rtl="0" algn="l">
              <a:spcBef>
                <a:spcPts val="1000"/>
              </a:spcBef>
              <a:spcAft>
                <a:spcPts val="0"/>
              </a:spcAft>
              <a:buSzPts val="2400"/>
              <a:buChar char="•"/>
            </a:pPr>
            <a:r>
              <a:rPr lang="sv-SE" sz="2400"/>
              <a:t>Validity of Course ID</a:t>
            </a:r>
            <a:endParaRPr sz="2400"/>
          </a:p>
          <a:p>
            <a:pPr indent="-355600" lvl="1" marL="914400" rtl="0" algn="l">
              <a:spcBef>
                <a:spcPts val="0"/>
              </a:spcBef>
              <a:spcAft>
                <a:spcPts val="0"/>
              </a:spcAft>
              <a:buSzPts val="2000"/>
              <a:buChar char="•"/>
            </a:pPr>
            <a:r>
              <a:rPr lang="sv-SE" sz="2000"/>
              <a:t>Existing Course</a:t>
            </a:r>
            <a:endParaRPr sz="2000"/>
          </a:p>
          <a:p>
            <a:pPr indent="-355600" lvl="1" marL="914400" rtl="0" algn="l">
              <a:spcBef>
                <a:spcPts val="0"/>
              </a:spcBef>
              <a:spcAft>
                <a:spcPts val="0"/>
              </a:spcAft>
              <a:buSzPts val="2000"/>
              <a:buChar char="•"/>
            </a:pPr>
            <a:r>
              <a:rPr lang="sv-SE" sz="2000"/>
              <a:t>Non-Existent Course</a:t>
            </a:r>
            <a:endParaRPr sz="2000"/>
          </a:p>
          <a:p>
            <a:pPr indent="-381000" lvl="0" marL="457200" rtl="0" algn="l">
              <a:spcBef>
                <a:spcPts val="0"/>
              </a:spcBef>
              <a:spcAft>
                <a:spcPts val="0"/>
              </a:spcAft>
              <a:buSzPts val="2400"/>
              <a:buChar char="•"/>
            </a:pPr>
            <a:r>
              <a:rPr lang="sv-SE" sz="2400"/>
              <a:t>Prerequisites of Course ID</a:t>
            </a:r>
            <a:endParaRPr sz="2400"/>
          </a:p>
          <a:p>
            <a:pPr indent="-355600" lvl="1" marL="914400" rtl="0" algn="l">
              <a:spcBef>
                <a:spcPts val="0"/>
              </a:spcBef>
              <a:spcAft>
                <a:spcPts val="0"/>
              </a:spcAft>
              <a:buSzPts val="2000"/>
              <a:buChar char="•"/>
            </a:pPr>
            <a:r>
              <a:rPr lang="sv-SE" sz="2000"/>
              <a:t>Only Courses Taken By Student</a:t>
            </a:r>
            <a:endParaRPr sz="2000"/>
          </a:p>
          <a:p>
            <a:pPr indent="-355600" lvl="1" marL="914400" rtl="0" algn="l">
              <a:spcBef>
                <a:spcPts val="0"/>
              </a:spcBef>
              <a:spcAft>
                <a:spcPts val="0"/>
              </a:spcAft>
              <a:buSzPts val="2000"/>
              <a:buChar char="•"/>
            </a:pPr>
            <a:r>
              <a:rPr lang="sv-SE" sz="2000"/>
              <a:t>Only Courses Not Taken By Student</a:t>
            </a:r>
            <a:endParaRPr sz="2000"/>
          </a:p>
          <a:p>
            <a:pPr indent="-355600" lvl="1" marL="914400" rtl="0" algn="l">
              <a:spcBef>
                <a:spcPts val="0"/>
              </a:spcBef>
              <a:spcAft>
                <a:spcPts val="0"/>
              </a:spcAft>
              <a:buSzPts val="2000"/>
              <a:buChar char="•"/>
            </a:pPr>
            <a:r>
              <a:rPr lang="sv-SE" sz="2000"/>
              <a:t>Some Courses Taken by Student</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38" name="Google Shape;938;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Forming Specification</a:t>
            </a:r>
            <a:endParaRPr/>
          </a:p>
        </p:txBody>
      </p:sp>
      <p:sp>
        <p:nvSpPr>
          <p:cNvPr id="939" name="Google Shape;939;p66"/>
          <p:cNvSpPr txBox="1"/>
          <p:nvPr>
            <p:ph idx="1" type="body"/>
          </p:nvPr>
        </p:nvSpPr>
        <p:spPr>
          <a:xfrm>
            <a:off x="3808175" y="1282400"/>
            <a:ext cx="5335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1600"/>
              <a:t>Test Specifications:</a:t>
            </a:r>
            <a:endParaRPr b="1" sz="1600"/>
          </a:p>
          <a:p>
            <a:pPr indent="-330200" lvl="0" marL="457200" rtl="0" algn="l">
              <a:spcBef>
                <a:spcPts val="1000"/>
              </a:spcBef>
              <a:spcAft>
                <a:spcPts val="0"/>
              </a:spcAft>
              <a:buSzPts val="1600"/>
              <a:buChar char="•"/>
            </a:pPr>
            <a:r>
              <a:rPr lang="sv-SE" sz="1600"/>
              <a:t>Active, </a:t>
            </a:r>
            <a:r>
              <a:rPr lang="sv-SE" sz="1600">
                <a:solidFill>
                  <a:srgbClr val="9900FF"/>
                </a:solidFill>
              </a:rPr>
              <a:t>Matches</a:t>
            </a:r>
            <a:r>
              <a:rPr lang="sv-SE" sz="1600"/>
              <a:t>, </a:t>
            </a:r>
            <a:r>
              <a:rPr lang="sv-SE" sz="1600">
                <a:solidFill>
                  <a:srgbClr val="FF0000"/>
                </a:solidFill>
              </a:rPr>
              <a:t>Existing</a:t>
            </a:r>
            <a:r>
              <a:rPr lang="sv-SE" sz="1600"/>
              <a:t>, </a:t>
            </a:r>
            <a:r>
              <a:rPr lang="sv-SE" sz="1600">
                <a:solidFill>
                  <a:srgbClr val="FF00FF"/>
                </a:solidFill>
              </a:rPr>
              <a:t>Only Taken</a:t>
            </a:r>
            <a:endParaRPr sz="1600">
              <a:solidFill>
                <a:srgbClr val="FF00FF"/>
              </a:solidFill>
            </a:endParaRPr>
          </a:p>
          <a:p>
            <a:pPr indent="-330200" lvl="0" marL="457200" rtl="0" algn="l">
              <a:spcBef>
                <a:spcPts val="0"/>
              </a:spcBef>
              <a:spcAft>
                <a:spcPts val="0"/>
              </a:spcAft>
              <a:buSzPts val="1600"/>
              <a:buChar char="•"/>
            </a:pPr>
            <a:r>
              <a:rPr lang="sv-SE" sz="1600"/>
              <a:t>Active, </a:t>
            </a:r>
            <a:r>
              <a:rPr lang="sv-SE" sz="1600">
                <a:solidFill>
                  <a:srgbClr val="9900FF"/>
                </a:solidFill>
              </a:rPr>
              <a:t>Does Not Match</a:t>
            </a:r>
            <a:r>
              <a:rPr lang="sv-SE" sz="1600"/>
              <a:t>, </a:t>
            </a:r>
            <a:r>
              <a:rPr lang="sv-SE" sz="1600">
                <a:solidFill>
                  <a:srgbClr val="FF0000"/>
                </a:solidFill>
              </a:rPr>
              <a:t>Existing</a:t>
            </a:r>
            <a:r>
              <a:rPr lang="sv-SE" sz="1600"/>
              <a:t>, </a:t>
            </a:r>
            <a:r>
              <a:rPr lang="sv-SE" sz="1600">
                <a:solidFill>
                  <a:srgbClr val="FF00FF"/>
                </a:solidFill>
              </a:rPr>
              <a:t>Only Not Taken</a:t>
            </a:r>
            <a:endParaRPr sz="1600">
              <a:solidFill>
                <a:srgbClr val="FF00FF"/>
              </a:solidFill>
            </a:endParaRPr>
          </a:p>
          <a:p>
            <a:pPr indent="-330200" lvl="0" marL="457200" rtl="0" algn="l">
              <a:spcBef>
                <a:spcPts val="0"/>
              </a:spcBef>
              <a:spcAft>
                <a:spcPts val="0"/>
              </a:spcAft>
              <a:buSzPts val="1600"/>
              <a:buChar char="•"/>
            </a:pPr>
            <a:r>
              <a:rPr lang="sv-SE" sz="1600"/>
              <a:t>Active, </a:t>
            </a:r>
            <a:r>
              <a:rPr lang="sv-SE" sz="1600">
                <a:solidFill>
                  <a:srgbClr val="9900FF"/>
                </a:solidFill>
              </a:rPr>
              <a:t>Does Not Match</a:t>
            </a:r>
            <a:r>
              <a:rPr lang="sv-SE" sz="1600"/>
              <a:t>, </a:t>
            </a:r>
            <a:r>
              <a:rPr lang="sv-SE" sz="1600">
                <a:solidFill>
                  <a:srgbClr val="FF0000"/>
                </a:solidFill>
              </a:rPr>
              <a:t>Existing</a:t>
            </a:r>
            <a:r>
              <a:rPr lang="sv-SE" sz="1600"/>
              <a:t>, </a:t>
            </a:r>
            <a:r>
              <a:rPr lang="sv-SE" sz="1600">
                <a:solidFill>
                  <a:srgbClr val="FF00FF"/>
                </a:solidFill>
              </a:rPr>
              <a:t>Some Taken</a:t>
            </a:r>
            <a:endParaRPr sz="1600">
              <a:solidFill>
                <a:srgbClr val="FF00FF"/>
              </a:solidFill>
            </a:endParaRPr>
          </a:p>
          <a:p>
            <a:pPr indent="-330200" lvl="0" marL="457200" rtl="0" algn="l">
              <a:spcBef>
                <a:spcPts val="0"/>
              </a:spcBef>
              <a:spcAft>
                <a:spcPts val="0"/>
              </a:spcAft>
              <a:buSzPts val="1600"/>
              <a:buChar char="•"/>
            </a:pPr>
            <a:r>
              <a:rPr lang="sv-SE" sz="1600"/>
              <a:t>Active, </a:t>
            </a:r>
            <a:r>
              <a:rPr lang="sv-SE" sz="1600">
                <a:solidFill>
                  <a:srgbClr val="9900FF"/>
                </a:solidFill>
              </a:rPr>
              <a:t>-</a:t>
            </a:r>
            <a:r>
              <a:rPr lang="sv-SE" sz="1600"/>
              <a:t> , </a:t>
            </a:r>
            <a:r>
              <a:rPr lang="sv-SE" sz="1600">
                <a:solidFill>
                  <a:srgbClr val="FF0000"/>
                </a:solidFill>
              </a:rPr>
              <a:t>Non-Existing</a:t>
            </a:r>
            <a:r>
              <a:rPr lang="sv-SE" sz="1600"/>
              <a:t>, </a:t>
            </a:r>
            <a:r>
              <a:rPr lang="sv-SE" sz="1600">
                <a:solidFill>
                  <a:srgbClr val="FF00FF"/>
                </a:solidFill>
              </a:rPr>
              <a:t>-</a:t>
            </a:r>
            <a:endParaRPr sz="1600">
              <a:solidFill>
                <a:srgbClr val="FF00FF"/>
              </a:solidFill>
            </a:endParaRPr>
          </a:p>
          <a:p>
            <a:pPr indent="-330200" lvl="0" marL="457200" rtl="0" algn="l">
              <a:spcBef>
                <a:spcPts val="0"/>
              </a:spcBef>
              <a:spcAft>
                <a:spcPts val="0"/>
              </a:spcAft>
              <a:buSzPts val="1600"/>
              <a:buChar char="•"/>
            </a:pPr>
            <a:r>
              <a:rPr lang="sv-SE" sz="1600"/>
              <a:t>Inactive, </a:t>
            </a:r>
            <a:r>
              <a:rPr lang="sv-SE" sz="1600">
                <a:solidFill>
                  <a:srgbClr val="9900FF"/>
                </a:solidFill>
              </a:rPr>
              <a:t>Matches</a:t>
            </a:r>
            <a:r>
              <a:rPr lang="sv-SE" sz="1600"/>
              <a:t>, </a:t>
            </a:r>
            <a:r>
              <a:rPr lang="sv-SE" sz="1600">
                <a:solidFill>
                  <a:srgbClr val="FF0000"/>
                </a:solidFill>
              </a:rPr>
              <a:t>Existing</a:t>
            </a:r>
            <a:r>
              <a:rPr lang="sv-SE" sz="1600"/>
              <a:t>, </a:t>
            </a:r>
            <a:r>
              <a:rPr lang="sv-SE" sz="1600">
                <a:solidFill>
                  <a:srgbClr val="FF00FF"/>
                </a:solidFill>
              </a:rPr>
              <a:t>Only Taken</a:t>
            </a:r>
            <a:endParaRPr sz="1600"/>
          </a:p>
          <a:p>
            <a:pPr indent="-330200" lvl="0" marL="457200" rtl="0" algn="l">
              <a:spcBef>
                <a:spcPts val="0"/>
              </a:spcBef>
              <a:spcAft>
                <a:spcPts val="0"/>
              </a:spcAft>
              <a:buSzPts val="1600"/>
              <a:buChar char="•"/>
            </a:pPr>
            <a:r>
              <a:rPr lang="sv-SE" sz="1600"/>
              <a:t>Inactive, </a:t>
            </a:r>
            <a:r>
              <a:rPr lang="sv-SE" sz="1600">
                <a:solidFill>
                  <a:srgbClr val="9900FF"/>
                </a:solidFill>
              </a:rPr>
              <a:t>Does Not Match</a:t>
            </a:r>
            <a:r>
              <a:rPr lang="sv-SE" sz="1600"/>
              <a:t>, </a:t>
            </a:r>
            <a:r>
              <a:rPr lang="sv-SE" sz="1600">
                <a:solidFill>
                  <a:srgbClr val="FF0000"/>
                </a:solidFill>
              </a:rPr>
              <a:t>Existing</a:t>
            </a:r>
            <a:r>
              <a:rPr lang="sv-SE" sz="1600"/>
              <a:t>, </a:t>
            </a:r>
            <a:r>
              <a:rPr lang="sv-SE" sz="1600">
                <a:solidFill>
                  <a:srgbClr val="FF00FF"/>
                </a:solidFill>
              </a:rPr>
              <a:t>Only Not Taken</a:t>
            </a:r>
            <a:endParaRPr sz="1600"/>
          </a:p>
          <a:p>
            <a:pPr indent="-330200" lvl="0" marL="457200" rtl="0" algn="l">
              <a:spcBef>
                <a:spcPts val="0"/>
              </a:spcBef>
              <a:spcAft>
                <a:spcPts val="0"/>
              </a:spcAft>
              <a:buSzPts val="1600"/>
              <a:buChar char="•"/>
            </a:pPr>
            <a:r>
              <a:rPr lang="sv-SE" sz="1600"/>
              <a:t>Inactive, </a:t>
            </a:r>
            <a:r>
              <a:rPr lang="sv-SE" sz="1600">
                <a:solidFill>
                  <a:srgbClr val="9900FF"/>
                </a:solidFill>
              </a:rPr>
              <a:t>Does Not Match</a:t>
            </a:r>
            <a:r>
              <a:rPr lang="sv-SE" sz="1600"/>
              <a:t>, </a:t>
            </a:r>
            <a:r>
              <a:rPr lang="sv-SE" sz="1600">
                <a:solidFill>
                  <a:srgbClr val="FF0000"/>
                </a:solidFill>
              </a:rPr>
              <a:t>Existing</a:t>
            </a:r>
            <a:r>
              <a:rPr lang="sv-SE" sz="1600"/>
              <a:t> </a:t>
            </a:r>
            <a:r>
              <a:rPr lang="sv-SE" sz="1600">
                <a:solidFill>
                  <a:srgbClr val="FF00FF"/>
                </a:solidFill>
              </a:rPr>
              <a:t>Some Taken</a:t>
            </a:r>
            <a:endParaRPr sz="1600"/>
          </a:p>
          <a:p>
            <a:pPr indent="-330200" lvl="0" marL="457200" rtl="0" algn="l">
              <a:spcBef>
                <a:spcPts val="0"/>
              </a:spcBef>
              <a:spcAft>
                <a:spcPts val="0"/>
              </a:spcAft>
              <a:buSzPts val="1600"/>
              <a:buChar char="•"/>
            </a:pPr>
            <a:r>
              <a:rPr lang="sv-SE" sz="1600"/>
              <a:t>Inactive, </a:t>
            </a:r>
            <a:r>
              <a:rPr lang="sv-SE" sz="1600">
                <a:solidFill>
                  <a:srgbClr val="9900FF"/>
                </a:solidFill>
              </a:rPr>
              <a:t>-</a:t>
            </a:r>
            <a:r>
              <a:rPr lang="sv-SE" sz="1600"/>
              <a:t> , </a:t>
            </a:r>
            <a:r>
              <a:rPr lang="sv-SE" sz="1600">
                <a:solidFill>
                  <a:srgbClr val="FF0000"/>
                </a:solidFill>
              </a:rPr>
              <a:t>Non-Existing</a:t>
            </a:r>
            <a:r>
              <a:rPr lang="sv-SE" sz="1600"/>
              <a:t>, </a:t>
            </a:r>
            <a:r>
              <a:rPr lang="sv-SE" sz="1600">
                <a:solidFill>
                  <a:srgbClr val="FF00FF"/>
                </a:solidFill>
              </a:rPr>
              <a:t>-</a:t>
            </a:r>
            <a:endParaRPr sz="1600"/>
          </a:p>
          <a:p>
            <a:pPr indent="-330200" lvl="0" marL="457200" rtl="0" algn="l">
              <a:spcBef>
                <a:spcPts val="0"/>
              </a:spcBef>
              <a:spcAft>
                <a:spcPts val="0"/>
              </a:spcAft>
              <a:buSzPts val="1600"/>
              <a:buChar char="•"/>
            </a:pPr>
            <a:r>
              <a:rPr lang="sv-SE" sz="1600"/>
              <a:t>Non-Existing, </a:t>
            </a:r>
            <a:r>
              <a:rPr lang="sv-SE" sz="1600">
                <a:solidFill>
                  <a:srgbClr val="9900FF"/>
                </a:solidFill>
              </a:rPr>
              <a:t>-</a:t>
            </a:r>
            <a:r>
              <a:rPr lang="sv-SE" sz="1600"/>
              <a:t>, </a:t>
            </a:r>
            <a:r>
              <a:rPr lang="sv-SE" sz="1600">
                <a:solidFill>
                  <a:srgbClr val="FF0000"/>
                </a:solidFill>
              </a:rPr>
              <a:t>Existing</a:t>
            </a:r>
            <a:r>
              <a:rPr lang="sv-SE" sz="1600"/>
              <a:t>, </a:t>
            </a:r>
            <a:r>
              <a:rPr lang="sv-SE" sz="1600">
                <a:solidFill>
                  <a:srgbClr val="FF00FF"/>
                </a:solidFill>
              </a:rPr>
              <a:t>-</a:t>
            </a:r>
            <a:endParaRPr sz="1600"/>
          </a:p>
          <a:p>
            <a:pPr indent="-330200" lvl="0" marL="457200" rtl="0" algn="l">
              <a:spcBef>
                <a:spcPts val="0"/>
              </a:spcBef>
              <a:spcAft>
                <a:spcPts val="0"/>
              </a:spcAft>
              <a:buSzPts val="1600"/>
              <a:buChar char="•"/>
            </a:pPr>
            <a:r>
              <a:rPr lang="sv-SE" sz="1600"/>
              <a:t>Non-Existing, </a:t>
            </a:r>
            <a:r>
              <a:rPr lang="sv-SE" sz="1600">
                <a:solidFill>
                  <a:srgbClr val="9900FF"/>
                </a:solidFill>
              </a:rPr>
              <a:t>-</a:t>
            </a:r>
            <a:r>
              <a:rPr lang="sv-SE" sz="1600"/>
              <a:t>, </a:t>
            </a:r>
            <a:r>
              <a:rPr lang="sv-SE" sz="1600">
                <a:solidFill>
                  <a:srgbClr val="FF0000"/>
                </a:solidFill>
              </a:rPr>
              <a:t>Non-Existing</a:t>
            </a:r>
            <a:r>
              <a:rPr lang="sv-SE" sz="1600"/>
              <a:t>, </a:t>
            </a:r>
            <a:r>
              <a:rPr lang="sv-SE" sz="1600">
                <a:solidFill>
                  <a:srgbClr val="FF00FF"/>
                </a:solidFill>
              </a:rPr>
              <a:t>-</a:t>
            </a:r>
            <a:endParaRPr sz="1600"/>
          </a:p>
          <a:p>
            <a:pPr indent="-330200" lvl="0" marL="457200" rtl="0" algn="l">
              <a:spcBef>
                <a:spcPts val="0"/>
              </a:spcBef>
              <a:spcAft>
                <a:spcPts val="0"/>
              </a:spcAft>
              <a:buSzPts val="1600"/>
              <a:buChar char="•"/>
            </a:pPr>
            <a:r>
              <a:rPr lang="sv-SE" sz="1600"/>
              <a:t>…</a:t>
            </a:r>
            <a:endParaRPr sz="1600"/>
          </a:p>
        </p:txBody>
      </p:sp>
      <p:sp>
        <p:nvSpPr>
          <p:cNvPr id="940" name="Google Shape;940;p66"/>
          <p:cNvSpPr/>
          <p:nvPr/>
        </p:nvSpPr>
        <p:spPr>
          <a:xfrm>
            <a:off x="7060501" y="0"/>
            <a:ext cx="2083500" cy="4866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941" name="Google Shape;941;p66"/>
          <p:cNvSpPr txBox="1"/>
          <p:nvPr>
            <p:ph idx="1" type="body"/>
          </p:nvPr>
        </p:nvSpPr>
        <p:spPr>
          <a:xfrm>
            <a:off x="196900" y="2954975"/>
            <a:ext cx="3400200" cy="1879500"/>
          </a:xfrm>
          <a:prstGeom prst="rect">
            <a:avLst/>
          </a:prstGeom>
          <a:solidFill>
            <a:schemeClr val="lt2"/>
          </a:solidFill>
        </p:spPr>
        <p:txBody>
          <a:bodyPr anchorCtr="0" anchor="t" bIns="45700" lIns="91425" spcFirstLastPara="1" rIns="91425" wrap="square" tIns="45700">
            <a:noAutofit/>
          </a:bodyPr>
          <a:lstStyle/>
          <a:p>
            <a:pPr indent="0" lvl="0" marL="0" rtl="0" algn="l">
              <a:spcBef>
                <a:spcPts val="1000"/>
              </a:spcBef>
              <a:spcAft>
                <a:spcPts val="0"/>
              </a:spcAft>
              <a:buNone/>
            </a:pPr>
            <a:r>
              <a:rPr b="1" lang="sv-SE" sz="1700"/>
              <a:t>Parameter: courseID</a:t>
            </a:r>
            <a:endParaRPr b="1" sz="1700"/>
          </a:p>
          <a:p>
            <a:pPr indent="-323850" lvl="0" marL="457200" rtl="0" algn="l">
              <a:spcBef>
                <a:spcPts val="1000"/>
              </a:spcBef>
              <a:spcAft>
                <a:spcPts val="0"/>
              </a:spcAft>
              <a:buClr>
                <a:srgbClr val="FF0000"/>
              </a:buClr>
              <a:buSzPts val="1500"/>
              <a:buChar char="•"/>
            </a:pPr>
            <a:r>
              <a:rPr lang="sv-SE" sz="1500">
                <a:solidFill>
                  <a:srgbClr val="FF0000"/>
                </a:solidFill>
              </a:rPr>
              <a:t>Validity of Course ID</a:t>
            </a:r>
            <a:endParaRPr sz="1500">
              <a:solidFill>
                <a:srgbClr val="FF0000"/>
              </a:solidFill>
            </a:endParaRPr>
          </a:p>
          <a:p>
            <a:pPr indent="-298450" lvl="1" marL="914400" rtl="0" algn="l">
              <a:spcBef>
                <a:spcPts val="0"/>
              </a:spcBef>
              <a:spcAft>
                <a:spcPts val="0"/>
              </a:spcAft>
              <a:buClr>
                <a:srgbClr val="FF0000"/>
              </a:buClr>
              <a:buSzPts val="1100"/>
              <a:buChar char="•"/>
            </a:pPr>
            <a:r>
              <a:rPr lang="sv-SE" sz="1100">
                <a:solidFill>
                  <a:srgbClr val="FF0000"/>
                </a:solidFill>
              </a:rPr>
              <a:t>Existing Course</a:t>
            </a:r>
            <a:endParaRPr sz="1100">
              <a:solidFill>
                <a:srgbClr val="FF0000"/>
              </a:solidFill>
            </a:endParaRPr>
          </a:p>
          <a:p>
            <a:pPr indent="-298450" lvl="1" marL="914400" rtl="0" algn="l">
              <a:spcBef>
                <a:spcPts val="0"/>
              </a:spcBef>
              <a:spcAft>
                <a:spcPts val="0"/>
              </a:spcAft>
              <a:buClr>
                <a:srgbClr val="FF0000"/>
              </a:buClr>
              <a:buSzPts val="1100"/>
              <a:buChar char="•"/>
            </a:pPr>
            <a:r>
              <a:rPr lang="sv-SE" sz="1100">
                <a:solidFill>
                  <a:srgbClr val="FF0000"/>
                </a:solidFill>
              </a:rPr>
              <a:t>Non-Existent Course</a:t>
            </a:r>
            <a:endParaRPr sz="1100">
              <a:solidFill>
                <a:srgbClr val="FF0000"/>
              </a:solidFill>
            </a:endParaRPr>
          </a:p>
          <a:p>
            <a:pPr indent="-323850" lvl="0" marL="457200" rtl="0" algn="l">
              <a:spcBef>
                <a:spcPts val="0"/>
              </a:spcBef>
              <a:spcAft>
                <a:spcPts val="0"/>
              </a:spcAft>
              <a:buClr>
                <a:srgbClr val="FF00FF"/>
              </a:buClr>
              <a:buSzPts val="1500"/>
              <a:buChar char="•"/>
            </a:pPr>
            <a:r>
              <a:rPr lang="sv-SE" sz="1500">
                <a:solidFill>
                  <a:srgbClr val="FF00FF"/>
                </a:solidFill>
              </a:rPr>
              <a:t>Prerequisites of Course ID</a:t>
            </a:r>
            <a:endParaRPr sz="1500">
              <a:solidFill>
                <a:srgbClr val="FF00FF"/>
              </a:solidFill>
            </a:endParaRPr>
          </a:p>
          <a:p>
            <a:pPr indent="-298450" lvl="1" marL="914400" rtl="0" algn="l">
              <a:spcBef>
                <a:spcPts val="0"/>
              </a:spcBef>
              <a:spcAft>
                <a:spcPts val="0"/>
              </a:spcAft>
              <a:buClr>
                <a:srgbClr val="FF00FF"/>
              </a:buClr>
              <a:buSzPts val="1100"/>
              <a:buChar char="•"/>
            </a:pPr>
            <a:r>
              <a:rPr lang="sv-SE" sz="1100">
                <a:solidFill>
                  <a:srgbClr val="FF00FF"/>
                </a:solidFill>
              </a:rPr>
              <a:t>Only Courses Taken By Student</a:t>
            </a:r>
            <a:endParaRPr sz="1100">
              <a:solidFill>
                <a:srgbClr val="FF00FF"/>
              </a:solidFill>
            </a:endParaRPr>
          </a:p>
          <a:p>
            <a:pPr indent="-298450" lvl="1" marL="914400" rtl="0" algn="l">
              <a:spcBef>
                <a:spcPts val="0"/>
              </a:spcBef>
              <a:spcAft>
                <a:spcPts val="0"/>
              </a:spcAft>
              <a:buClr>
                <a:srgbClr val="FF00FF"/>
              </a:buClr>
              <a:buSzPts val="1100"/>
              <a:buChar char="•"/>
            </a:pPr>
            <a:r>
              <a:rPr lang="sv-SE" sz="1100">
                <a:solidFill>
                  <a:srgbClr val="FF00FF"/>
                </a:solidFill>
              </a:rPr>
              <a:t>Only Courses Not Taken By Student</a:t>
            </a:r>
            <a:endParaRPr sz="1100">
              <a:solidFill>
                <a:srgbClr val="FF00FF"/>
              </a:solidFill>
            </a:endParaRPr>
          </a:p>
          <a:p>
            <a:pPr indent="-298450" lvl="1" marL="914400" rtl="0" algn="l">
              <a:spcBef>
                <a:spcPts val="0"/>
              </a:spcBef>
              <a:spcAft>
                <a:spcPts val="0"/>
              </a:spcAft>
              <a:buSzPts val="1100"/>
              <a:buChar char="•"/>
            </a:pPr>
            <a:r>
              <a:rPr lang="sv-SE" sz="1100">
                <a:solidFill>
                  <a:srgbClr val="FF00FF"/>
                </a:solidFill>
              </a:rPr>
              <a:t>Some Courses Taken by Studen</a:t>
            </a:r>
            <a:r>
              <a:rPr lang="sv-SE" sz="1100"/>
              <a:t>t</a:t>
            </a:r>
            <a:endParaRPr sz="1100"/>
          </a:p>
        </p:txBody>
      </p:sp>
      <p:sp>
        <p:nvSpPr>
          <p:cNvPr id="942" name="Google Shape;942;p66"/>
          <p:cNvSpPr txBox="1"/>
          <p:nvPr>
            <p:ph idx="1" type="body"/>
          </p:nvPr>
        </p:nvSpPr>
        <p:spPr>
          <a:xfrm>
            <a:off x="196900" y="1183475"/>
            <a:ext cx="3400200" cy="1932300"/>
          </a:xfrm>
          <a:prstGeom prst="rect">
            <a:avLst/>
          </a:prstGeom>
          <a:solidFill>
            <a:srgbClr val="9E9E9E"/>
          </a:solidFill>
        </p:spPr>
        <p:txBody>
          <a:bodyPr anchorCtr="0" anchor="t" bIns="45700" lIns="91425" spcFirstLastPara="1" rIns="91425" wrap="square" tIns="45700">
            <a:noAutofit/>
          </a:bodyPr>
          <a:lstStyle/>
          <a:p>
            <a:pPr indent="0" lvl="0" marL="0" rtl="0" algn="l">
              <a:spcBef>
                <a:spcPts val="1000"/>
              </a:spcBef>
              <a:spcAft>
                <a:spcPts val="0"/>
              </a:spcAft>
              <a:buNone/>
            </a:pPr>
            <a:r>
              <a:rPr b="1" lang="sv-SE" sz="1700"/>
              <a:t>Parameter: studentID</a:t>
            </a:r>
            <a:endParaRPr b="1" sz="1700"/>
          </a:p>
          <a:p>
            <a:pPr indent="-323850" lvl="0" marL="457200" rtl="0" algn="l">
              <a:spcBef>
                <a:spcPts val="1000"/>
              </a:spcBef>
              <a:spcAft>
                <a:spcPts val="0"/>
              </a:spcAft>
              <a:buSzPts val="1500"/>
              <a:buChar char="•"/>
            </a:pPr>
            <a:r>
              <a:rPr lang="sv-SE" sz="1500"/>
              <a:t>Validity of Student ID</a:t>
            </a:r>
            <a:endParaRPr sz="1500"/>
          </a:p>
          <a:p>
            <a:pPr indent="-298450" lvl="1" marL="914400" rtl="0" algn="l">
              <a:spcBef>
                <a:spcPts val="0"/>
              </a:spcBef>
              <a:spcAft>
                <a:spcPts val="0"/>
              </a:spcAft>
              <a:buSzPts val="1100"/>
              <a:buChar char="•"/>
            </a:pPr>
            <a:r>
              <a:rPr lang="sv-SE" sz="1100"/>
              <a:t>Active Student</a:t>
            </a:r>
            <a:endParaRPr sz="1100"/>
          </a:p>
          <a:p>
            <a:pPr indent="-298450" lvl="1" marL="914400" rtl="0" algn="l">
              <a:spcBef>
                <a:spcPts val="0"/>
              </a:spcBef>
              <a:spcAft>
                <a:spcPts val="0"/>
              </a:spcAft>
              <a:buSzPts val="1100"/>
              <a:buChar char="•"/>
            </a:pPr>
            <a:r>
              <a:rPr lang="sv-SE" sz="1100"/>
              <a:t>Inactive Student</a:t>
            </a:r>
            <a:endParaRPr sz="1100"/>
          </a:p>
          <a:p>
            <a:pPr indent="-298450" lvl="1" marL="914400" rtl="0" algn="l">
              <a:spcBef>
                <a:spcPts val="0"/>
              </a:spcBef>
              <a:spcAft>
                <a:spcPts val="0"/>
              </a:spcAft>
              <a:buSzPts val="1100"/>
              <a:buChar char="•"/>
            </a:pPr>
            <a:r>
              <a:rPr lang="sv-SE" sz="1100"/>
              <a:t>Non-Existent Student </a:t>
            </a:r>
            <a:endParaRPr sz="1100"/>
          </a:p>
          <a:p>
            <a:pPr indent="-323850" lvl="0" marL="457200" rtl="0" algn="l">
              <a:spcBef>
                <a:spcPts val="0"/>
              </a:spcBef>
              <a:spcAft>
                <a:spcPts val="0"/>
              </a:spcAft>
              <a:buClr>
                <a:srgbClr val="9900FF"/>
              </a:buClr>
              <a:buSzPts val="1500"/>
              <a:buChar char="•"/>
            </a:pPr>
            <a:r>
              <a:rPr lang="sv-SE" sz="1500">
                <a:solidFill>
                  <a:srgbClr val="9900FF"/>
                </a:solidFill>
              </a:rPr>
              <a:t>Courses Student Has Taken Previously</a:t>
            </a:r>
            <a:endParaRPr sz="1500">
              <a:solidFill>
                <a:srgbClr val="9900FF"/>
              </a:solidFill>
            </a:endParaRPr>
          </a:p>
          <a:p>
            <a:pPr indent="-298450" lvl="1" marL="914400" rtl="0" algn="l">
              <a:spcBef>
                <a:spcPts val="0"/>
              </a:spcBef>
              <a:spcAft>
                <a:spcPts val="0"/>
              </a:spcAft>
              <a:buClr>
                <a:srgbClr val="9900FF"/>
              </a:buClr>
              <a:buSzPts val="1100"/>
              <a:buChar char="•"/>
            </a:pPr>
            <a:r>
              <a:rPr lang="sv-SE" sz="1100">
                <a:solidFill>
                  <a:srgbClr val="9900FF"/>
                </a:solidFill>
              </a:rPr>
              <a:t>Matches Prerequisites</a:t>
            </a:r>
            <a:endParaRPr sz="1100">
              <a:solidFill>
                <a:srgbClr val="9900FF"/>
              </a:solidFill>
            </a:endParaRPr>
          </a:p>
          <a:p>
            <a:pPr indent="-298450" lvl="1" marL="914400" rtl="0" algn="l">
              <a:spcBef>
                <a:spcPts val="0"/>
              </a:spcBef>
              <a:spcAft>
                <a:spcPts val="0"/>
              </a:spcAft>
              <a:buClr>
                <a:srgbClr val="9900FF"/>
              </a:buClr>
              <a:buSzPts val="1100"/>
              <a:buChar char="•"/>
            </a:pPr>
            <a:r>
              <a:rPr lang="sv-SE" sz="1100">
                <a:solidFill>
                  <a:srgbClr val="9900FF"/>
                </a:solidFill>
              </a:rPr>
              <a:t>Does Not Match Prerequisites</a:t>
            </a:r>
            <a:endParaRPr sz="1100">
              <a:solidFill>
                <a:srgbClr val="9900FF"/>
              </a:solidFill>
            </a:endParaRPr>
          </a:p>
        </p:txBody>
      </p:sp>
      <p:sp>
        <p:nvSpPr>
          <p:cNvPr id="943" name="Google Shape;943;p66"/>
          <p:cNvSpPr txBox="1"/>
          <p:nvPr/>
        </p:nvSpPr>
        <p:spPr>
          <a:xfrm>
            <a:off x="4216175" y="4434275"/>
            <a:ext cx="48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t># Specifications: 3 * 2 * 2 * 3 = 36 - Illegal Combinations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Cases</a:t>
            </a:r>
            <a:endParaRPr/>
          </a:p>
        </p:txBody>
      </p:sp>
      <p:sp>
        <p:nvSpPr>
          <p:cNvPr id="949" name="Google Shape;949;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45000"/>
              </a:lnSpc>
              <a:spcBef>
                <a:spcPts val="0"/>
              </a:spcBef>
              <a:spcAft>
                <a:spcPts val="0"/>
              </a:spcAft>
              <a:buNone/>
            </a:pPr>
            <a:r>
              <a:rPr lang="sv-SE" sz="1400">
                <a:solidFill>
                  <a:srgbClr val="A71D5D"/>
                </a:solidFill>
                <a:latin typeface="Consolas"/>
                <a:ea typeface="Consolas"/>
                <a:cs typeface="Consolas"/>
                <a:sym typeface="Consolas"/>
              </a:rPr>
              <a:t>@Test</a:t>
            </a:r>
            <a:br>
              <a:rPr lang="sv-SE" sz="1400">
                <a:solidFill>
                  <a:srgbClr val="333333"/>
                </a:solidFill>
                <a:latin typeface="Consolas"/>
                <a:ea typeface="Consolas"/>
                <a:cs typeface="Consolas"/>
                <a:sym typeface="Consolas"/>
              </a:rPr>
            </a:br>
            <a:r>
              <a:rPr lang="sv-SE" sz="1400">
                <a:solidFill>
                  <a:srgbClr val="A71D5D"/>
                </a:solidFill>
                <a:latin typeface="Consolas"/>
                <a:ea typeface="Consolas"/>
                <a:cs typeface="Consolas"/>
                <a:sym typeface="Consolas"/>
              </a:rPr>
              <a:t>public</a:t>
            </a:r>
            <a:r>
              <a:rPr lang="sv-SE" sz="1400">
                <a:solidFill>
                  <a:srgbClr val="333333"/>
                </a:solidFill>
                <a:latin typeface="Consolas"/>
                <a:ea typeface="Consolas"/>
                <a:cs typeface="Consolas"/>
                <a:sym typeface="Consolas"/>
              </a:rPr>
              <a:t> </a:t>
            </a:r>
            <a:r>
              <a:rPr lang="sv-SE" sz="1400">
                <a:solidFill>
                  <a:srgbClr val="A71D5D"/>
                </a:solidFill>
                <a:latin typeface="Consolas"/>
                <a:ea typeface="Consolas"/>
                <a:cs typeface="Consolas"/>
                <a:sym typeface="Consolas"/>
              </a:rPr>
              <a:t>void</a:t>
            </a:r>
            <a:r>
              <a:rPr lang="sv-SE" sz="1400">
                <a:solidFill>
                  <a:srgbClr val="333333"/>
                </a:solidFill>
                <a:latin typeface="Consolas"/>
                <a:ea typeface="Consolas"/>
                <a:cs typeface="Consolas"/>
                <a:sym typeface="Consolas"/>
              </a:rPr>
              <a:t> </a:t>
            </a:r>
            <a:r>
              <a:rPr lang="sv-SE" sz="1400">
                <a:solidFill>
                  <a:srgbClr val="795DA3"/>
                </a:solidFill>
                <a:latin typeface="Consolas"/>
                <a:ea typeface="Consolas"/>
                <a:cs typeface="Consolas"/>
                <a:sym typeface="Consolas"/>
              </a:rPr>
              <a:t>testRegistration</a:t>
            </a:r>
            <a:r>
              <a:rPr lang="sv-SE" sz="1400">
                <a:solidFill>
                  <a:srgbClr val="333333"/>
                </a:solidFill>
                <a:latin typeface="Consolas"/>
                <a:ea typeface="Consolas"/>
                <a:cs typeface="Consolas"/>
                <a:sym typeface="Consolas"/>
              </a:rPr>
              <a:t>() {</a:t>
            </a:r>
            <a:endParaRPr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   </a:t>
            </a:r>
            <a:r>
              <a:rPr b="1" lang="sv-SE" sz="1400">
                <a:solidFill>
                  <a:srgbClr val="333333"/>
                </a:solidFill>
                <a:latin typeface="Consolas"/>
                <a:ea typeface="Consolas"/>
                <a:cs typeface="Consolas"/>
                <a:sym typeface="Consolas"/>
              </a:rPr>
              <a:t>// Set Up</a:t>
            </a:r>
            <a:endParaRPr b="1"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b="1" lang="sv-SE" sz="1400">
                <a:solidFill>
                  <a:srgbClr val="333333"/>
                </a:solidFill>
                <a:latin typeface="Consolas"/>
                <a:ea typeface="Consolas"/>
                <a:cs typeface="Consolas"/>
                <a:sym typeface="Consolas"/>
              </a:rPr>
              <a:t>   </a:t>
            </a:r>
            <a:r>
              <a:rPr lang="sv-SE" sz="1400">
                <a:solidFill>
                  <a:srgbClr val="333333"/>
                </a:solidFill>
                <a:latin typeface="Consolas"/>
                <a:ea typeface="Consolas"/>
                <a:cs typeface="Consolas"/>
                <a:sym typeface="Consolas"/>
              </a:rPr>
              <a:t>setupStudentRecord(</a:t>
            </a:r>
            <a:r>
              <a:rPr b="1" lang="sv-SE" sz="1400">
                <a:solidFill>
                  <a:srgbClr val="333333"/>
                </a:solidFill>
                <a:latin typeface="Consolas"/>
                <a:ea typeface="Consolas"/>
                <a:cs typeface="Consolas"/>
                <a:sym typeface="Consolas"/>
              </a:rPr>
              <a:t>ggay, active, </a:t>
            </a:r>
            <a:r>
              <a:rPr b="1" lang="sv-SE" sz="1400">
                <a:solidFill>
                  <a:srgbClr val="9900FF"/>
                </a:solidFill>
                <a:latin typeface="Consolas"/>
                <a:ea typeface="Consolas"/>
                <a:cs typeface="Consolas"/>
                <a:sym typeface="Consolas"/>
              </a:rPr>
              <a:t>[TDA050, TDA360]</a:t>
            </a:r>
            <a:r>
              <a:rPr lang="sv-SE" sz="1400">
                <a:solidFill>
                  <a:srgbClr val="333333"/>
                </a:solidFill>
                <a:latin typeface="Consolas"/>
                <a:ea typeface="Consolas"/>
                <a:cs typeface="Consolas"/>
                <a:sym typeface="Consolas"/>
              </a:rPr>
              <a:t>);</a:t>
            </a:r>
            <a:endParaRPr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   setupCourse(</a:t>
            </a:r>
            <a:r>
              <a:rPr b="1" lang="sv-SE" sz="1400">
                <a:solidFill>
                  <a:srgbClr val="FF0000"/>
                </a:solidFill>
                <a:latin typeface="Consolas"/>
                <a:ea typeface="Consolas"/>
                <a:cs typeface="Consolas"/>
                <a:sym typeface="Consolas"/>
              </a:rPr>
              <a:t>TDA594</a:t>
            </a:r>
            <a:r>
              <a:rPr b="1" lang="sv-SE" sz="1400">
                <a:solidFill>
                  <a:srgbClr val="333333"/>
                </a:solidFill>
                <a:latin typeface="Consolas"/>
                <a:ea typeface="Consolas"/>
                <a:cs typeface="Consolas"/>
                <a:sym typeface="Consolas"/>
              </a:rPr>
              <a:t>, </a:t>
            </a:r>
            <a:r>
              <a:rPr b="1" lang="sv-SE" sz="1400">
                <a:solidFill>
                  <a:srgbClr val="FF00FF"/>
                </a:solidFill>
                <a:latin typeface="Consolas"/>
                <a:ea typeface="Consolas"/>
                <a:cs typeface="Consolas"/>
                <a:sym typeface="Consolas"/>
              </a:rPr>
              <a:t>[TDA360]</a:t>
            </a:r>
            <a:r>
              <a:rPr lang="sv-SE" sz="1400">
                <a:solidFill>
                  <a:srgbClr val="333333"/>
                </a:solidFill>
                <a:latin typeface="Consolas"/>
                <a:ea typeface="Consolas"/>
                <a:cs typeface="Consolas"/>
                <a:sym typeface="Consolas"/>
              </a:rPr>
              <a:t>),</a:t>
            </a:r>
            <a:endParaRPr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   </a:t>
            </a:r>
            <a:r>
              <a:rPr b="1" lang="sv-SE" sz="1400">
                <a:solidFill>
                  <a:srgbClr val="333333"/>
                </a:solidFill>
                <a:latin typeface="Consolas"/>
                <a:ea typeface="Consolas"/>
                <a:cs typeface="Consolas"/>
                <a:sym typeface="Consolas"/>
              </a:rPr>
              <a:t>// Attempt to register for a course</a:t>
            </a:r>
            <a:endParaRPr b="1"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   Boolean outcome = registerForCourse(</a:t>
            </a:r>
            <a:r>
              <a:rPr b="1" lang="sv-SE" sz="1400">
                <a:solidFill>
                  <a:srgbClr val="333333"/>
                </a:solidFill>
                <a:latin typeface="Consolas"/>
                <a:ea typeface="Consolas"/>
                <a:cs typeface="Consolas"/>
                <a:sym typeface="Consolas"/>
              </a:rPr>
              <a:t>ggay, </a:t>
            </a:r>
            <a:r>
              <a:rPr b="1" lang="sv-SE" sz="1400">
                <a:solidFill>
                  <a:srgbClr val="FF0000"/>
                </a:solidFill>
                <a:latin typeface="Consolas"/>
                <a:ea typeface="Consolas"/>
                <a:cs typeface="Consolas"/>
                <a:sym typeface="Consolas"/>
              </a:rPr>
              <a:t>TDA594</a:t>
            </a:r>
            <a:r>
              <a:rPr lang="sv-SE" sz="1400">
                <a:solidFill>
                  <a:srgbClr val="333333"/>
                </a:solidFill>
                <a:latin typeface="Consolas"/>
                <a:ea typeface="Consolas"/>
                <a:cs typeface="Consolas"/>
                <a:sym typeface="Consolas"/>
              </a:rPr>
              <a:t>);</a:t>
            </a:r>
            <a:endParaRPr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   Boolean expected = </a:t>
            </a:r>
            <a:r>
              <a:rPr b="1" lang="sv-SE" sz="1400">
                <a:solidFill>
                  <a:srgbClr val="333333"/>
                </a:solidFill>
                <a:latin typeface="Consolas"/>
                <a:ea typeface="Consolas"/>
                <a:cs typeface="Consolas"/>
                <a:sym typeface="Consolas"/>
              </a:rPr>
              <a:t>true</a:t>
            </a:r>
            <a:r>
              <a:rPr lang="sv-SE" sz="1400">
                <a:solidFill>
                  <a:srgbClr val="333333"/>
                </a:solidFill>
                <a:latin typeface="Consolas"/>
                <a:ea typeface="Consolas"/>
                <a:cs typeface="Consolas"/>
                <a:sym typeface="Consolas"/>
              </a:rPr>
              <a:t>; </a:t>
            </a:r>
            <a:endParaRPr b="1"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b="1" lang="sv-SE" sz="1400">
                <a:solidFill>
                  <a:srgbClr val="333333"/>
                </a:solidFill>
                <a:latin typeface="Consolas"/>
                <a:ea typeface="Consolas"/>
                <a:cs typeface="Consolas"/>
                <a:sym typeface="Consolas"/>
              </a:rPr>
              <a:t>   // Check the result of registration</a:t>
            </a:r>
            <a:endParaRPr b="1"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   assertEquals(expected, outcome); </a:t>
            </a:r>
            <a:endParaRPr sz="1400">
              <a:solidFill>
                <a:srgbClr val="333333"/>
              </a:solidFill>
              <a:latin typeface="Consolas"/>
              <a:ea typeface="Consolas"/>
              <a:cs typeface="Consolas"/>
              <a:sym typeface="Consolas"/>
            </a:endParaRPr>
          </a:p>
          <a:p>
            <a:pPr indent="0" lvl="0" marL="0" rtl="0" algn="l">
              <a:lnSpc>
                <a:spcPct val="145000"/>
              </a:lnSpc>
              <a:spcBef>
                <a:spcPts val="0"/>
              </a:spcBef>
              <a:spcAft>
                <a:spcPts val="0"/>
              </a:spcAft>
              <a:buNone/>
            </a:pPr>
            <a:r>
              <a:rPr lang="sv-SE" sz="1400">
                <a:solidFill>
                  <a:srgbClr val="333333"/>
                </a:solidFill>
                <a:latin typeface="Consolas"/>
                <a:ea typeface="Consolas"/>
                <a:cs typeface="Consolas"/>
                <a:sym typeface="Consolas"/>
              </a:rPr>
              <a:t>}</a:t>
            </a:r>
            <a:endParaRPr sz="3000">
              <a:latin typeface="Consolas"/>
              <a:ea typeface="Consolas"/>
              <a:cs typeface="Consolas"/>
              <a:sym typeface="Consolas"/>
            </a:endParaRPr>
          </a:p>
        </p:txBody>
      </p:sp>
      <p:sp>
        <p:nvSpPr>
          <p:cNvPr id="950" name="Google Shape;950;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1" name="Google Shape;951;p67"/>
          <p:cNvSpPr/>
          <p:nvPr/>
        </p:nvSpPr>
        <p:spPr>
          <a:xfrm>
            <a:off x="7049700" y="6"/>
            <a:ext cx="2094300" cy="5289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800"/>
              <a:t>Generate Test Cases</a:t>
            </a:r>
            <a:endParaRPr b="1" sz="1800"/>
          </a:p>
        </p:txBody>
      </p:sp>
      <p:sp>
        <p:nvSpPr>
          <p:cNvPr id="952" name="Google Shape;952;p67"/>
          <p:cNvSpPr/>
          <p:nvPr/>
        </p:nvSpPr>
        <p:spPr>
          <a:xfrm>
            <a:off x="5165525" y="1199350"/>
            <a:ext cx="36624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1600">
                <a:solidFill>
                  <a:schemeClr val="dk1"/>
                </a:solidFill>
              </a:rPr>
              <a:t>Specification: </a:t>
            </a:r>
            <a:endParaRPr b="1" sz="1600">
              <a:solidFill>
                <a:schemeClr val="dk1"/>
              </a:solidFill>
            </a:endParaRPr>
          </a:p>
          <a:p>
            <a:pPr indent="0" lvl="0" marL="0" rtl="0" algn="l">
              <a:lnSpc>
                <a:spcPct val="90000"/>
              </a:lnSpc>
              <a:spcBef>
                <a:spcPts val="1000"/>
              </a:spcBef>
              <a:spcAft>
                <a:spcPts val="0"/>
              </a:spcAft>
              <a:buNone/>
            </a:pPr>
            <a:r>
              <a:rPr lang="sv-SE" sz="1600">
                <a:solidFill>
                  <a:schemeClr val="dk1"/>
                </a:solidFill>
              </a:rPr>
              <a:t>Active, </a:t>
            </a:r>
            <a:r>
              <a:rPr lang="sv-SE" sz="1600">
                <a:solidFill>
                  <a:srgbClr val="9900FF"/>
                </a:solidFill>
              </a:rPr>
              <a:t>Matches</a:t>
            </a:r>
            <a:r>
              <a:rPr lang="sv-SE" sz="1600">
                <a:solidFill>
                  <a:schemeClr val="dk1"/>
                </a:solidFill>
              </a:rPr>
              <a:t>, </a:t>
            </a:r>
            <a:r>
              <a:rPr lang="sv-SE" sz="1600">
                <a:solidFill>
                  <a:srgbClr val="FF0000"/>
                </a:solidFill>
              </a:rPr>
              <a:t>Existing</a:t>
            </a:r>
            <a:r>
              <a:rPr lang="sv-SE" sz="1600">
                <a:solidFill>
                  <a:schemeClr val="dk1"/>
                </a:solidFill>
              </a:rPr>
              <a:t>, </a:t>
            </a:r>
            <a:r>
              <a:rPr lang="sv-SE" sz="1600">
                <a:solidFill>
                  <a:srgbClr val="FF00FF"/>
                </a:solidFill>
              </a:rPr>
              <a:t>Only Taken</a:t>
            </a:r>
            <a:endParaRPr/>
          </a:p>
        </p:txBody>
      </p:sp>
      <p:sp>
        <p:nvSpPr>
          <p:cNvPr id="953" name="Google Shape;953;p67"/>
          <p:cNvSpPr txBox="1"/>
          <p:nvPr/>
        </p:nvSpPr>
        <p:spPr>
          <a:xfrm>
            <a:off x="5756400" y="3103425"/>
            <a:ext cx="2930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sv-SE"/>
              <a:t>Fill in concrete values that match the representative values classes.</a:t>
            </a:r>
            <a:endParaRPr/>
          </a:p>
          <a:p>
            <a:pPr indent="-317500" lvl="0" marL="457200" rtl="0" algn="l">
              <a:spcBef>
                <a:spcPts val="0"/>
              </a:spcBef>
              <a:spcAft>
                <a:spcPts val="0"/>
              </a:spcAft>
              <a:buSzPts val="1400"/>
              <a:buChar char="●"/>
            </a:pPr>
            <a:r>
              <a:rPr lang="sv-SE"/>
              <a:t>Can create MANY concrete tests for each specification.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60" name="Google Shape;960;p68"/>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961" name="Google Shape;961;p68"/>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(4 * 2 * 2) = 16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Use constraints to remove impossible combinations.</a:t>
            </a:r>
            <a:endParaRPr sz="2400"/>
          </a:p>
          <a:p>
            <a:pPr indent="0" lvl="0" marL="0" rtl="0" algn="l">
              <a:spcBef>
                <a:spcPts val="1000"/>
              </a:spcBef>
              <a:spcAft>
                <a:spcPts val="0"/>
              </a:spcAft>
              <a:buNone/>
            </a:pPr>
            <a:r>
              <a:t/>
            </a:r>
            <a:endParaRPr/>
          </a:p>
        </p:txBody>
      </p:sp>
      <p:sp>
        <p:nvSpPr>
          <p:cNvPr id="962" name="Google Shape;962;p68"/>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graphicFrame>
        <p:nvGraphicFramePr>
          <p:cNvPr id="963" name="Google Shape;963;p68"/>
          <p:cNvGraphicFramePr/>
          <p:nvPr/>
        </p:nvGraphicFramePr>
        <p:xfrm>
          <a:off x="154125" y="1074575"/>
          <a:ext cx="3000000" cy="3000000"/>
        </p:xfrm>
        <a:graphic>
          <a:graphicData uri="http://schemas.openxmlformats.org/drawingml/2006/table">
            <a:tbl>
              <a:tblPr>
                <a:noFill/>
                <a:tableStyleId>{9BF09D36-C52E-4192-BE31-CCBBE2A1DC70}</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964" name="Google Shape;964;p68"/>
          <p:cNvGraphicFramePr/>
          <p:nvPr/>
        </p:nvGraphicFramePr>
        <p:xfrm>
          <a:off x="4047525" y="3487975"/>
          <a:ext cx="3000000" cy="3000000"/>
        </p:xfrm>
        <a:graphic>
          <a:graphicData uri="http://schemas.openxmlformats.org/drawingml/2006/table">
            <a:tbl>
              <a:tblPr>
                <a:noFill/>
                <a:tableStyleId>{9BF09D36-C52E-4192-BE31-CCBBE2A1DC70}</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970" name="Google Shape;970;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971" name="Google Shape;971;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78" name="Google Shape;97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979" name="Google Shape;979;p70"/>
          <p:cNvSpPr txBox="1"/>
          <p:nvPr>
            <p:ph idx="1" type="body"/>
          </p:nvPr>
        </p:nvSpPr>
        <p:spPr>
          <a:xfrm>
            <a:off x="468900" y="1282400"/>
            <a:ext cx="6462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980" name="Google Shape;980;p70"/>
          <p:cNvSpPr/>
          <p:nvPr/>
        </p:nvSpPr>
        <p:spPr>
          <a:xfrm>
            <a:off x="6697250" y="13670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Constraints</a:t>
            </a:r>
            <a:endParaRPr b="1"/>
          </a:p>
        </p:txBody>
      </p:sp>
      <p:sp>
        <p:nvSpPr>
          <p:cNvPr id="981" name="Google Shape;981;p70"/>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
        <p:nvSpPr>
          <p:cNvPr id="982" name="Google Shape;982;p70"/>
          <p:cNvSpPr/>
          <p:nvPr/>
        </p:nvSpPr>
        <p:spPr>
          <a:xfrm>
            <a:off x="2967900" y="3040925"/>
            <a:ext cx="14640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empty</a:t>
            </a:r>
            <a:endParaRPr/>
          </a:p>
        </p:txBody>
      </p:sp>
      <p:sp>
        <p:nvSpPr>
          <p:cNvPr id="983" name="Google Shape;983;p70"/>
          <p:cNvSpPr/>
          <p:nvPr/>
        </p:nvSpPr>
        <p:spPr>
          <a:xfrm>
            <a:off x="7637475" y="2965575"/>
            <a:ext cx="9603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!empty</a:t>
            </a:r>
            <a:endParaRPr/>
          </a:p>
        </p:txBody>
      </p:sp>
      <p:sp>
        <p:nvSpPr>
          <p:cNvPr id="984" name="Google Shape;984;p70"/>
          <p:cNvSpPr/>
          <p:nvPr/>
        </p:nvSpPr>
        <p:spPr>
          <a:xfrm>
            <a:off x="6930900" y="4645825"/>
            <a:ext cx="594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985" name="Google Shape;985;p70"/>
          <p:cNvSpPr/>
          <p:nvPr/>
        </p:nvSpPr>
        <p:spPr>
          <a:xfrm>
            <a:off x="3676450" y="385872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
        <p:nvSpPr>
          <p:cNvPr id="986" name="Google Shape;986;p70"/>
          <p:cNvSpPr/>
          <p:nvPr/>
        </p:nvSpPr>
        <p:spPr>
          <a:xfrm>
            <a:off x="3676450" y="359357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
                                        <p:tgtEl>
                                          <p:spTgt spid="9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93" name="Google Shape;993;p71"/>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994" name="Google Shape;994;p71"/>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p>
        </p:txBody>
      </p:sp>
      <p:sp>
        <p:nvSpPr>
          <p:cNvPr id="995" name="Google Shape;995;p71"/>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996" name="Google Shape;996;p71"/>
          <p:cNvGraphicFramePr/>
          <p:nvPr/>
        </p:nvGraphicFramePr>
        <p:xfrm>
          <a:off x="154125" y="1074575"/>
          <a:ext cx="3000000" cy="3000000"/>
        </p:xfrm>
        <a:graphic>
          <a:graphicData uri="http://schemas.openxmlformats.org/drawingml/2006/table">
            <a:tbl>
              <a:tblPr>
                <a:noFill/>
                <a:tableStyleId>{9BF09D36-C52E-4192-BE31-CCBBE2A1DC70}</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997" name="Google Shape;997;p71"/>
          <p:cNvGraphicFramePr/>
          <p:nvPr/>
        </p:nvGraphicFramePr>
        <p:xfrm>
          <a:off x="4047525" y="3487975"/>
          <a:ext cx="3000000" cy="3000000"/>
        </p:xfrm>
        <a:graphic>
          <a:graphicData uri="http://schemas.openxmlformats.org/drawingml/2006/table">
            <a:tbl>
              <a:tblPr>
                <a:noFill/>
                <a:tableStyleId>{9BF09D36-C52E-4192-BE31-CCBBE2A1DC70}</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98" name="Google Shape;998;p71"/>
          <p:cNvSpPr/>
          <p:nvPr/>
        </p:nvSpPr>
        <p:spPr>
          <a:xfrm>
            <a:off x="4266200" y="2040325"/>
            <a:ext cx="36252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(4 * 2 * 2) = 16 specifications</a:t>
            </a:r>
            <a:endParaRPr/>
          </a:p>
        </p:txBody>
      </p:sp>
      <p:sp>
        <p:nvSpPr>
          <p:cNvPr id="999" name="Google Shape;999;p71"/>
          <p:cNvSpPr/>
          <p:nvPr/>
        </p:nvSpPr>
        <p:spPr>
          <a:xfrm>
            <a:off x="4266200" y="2439025"/>
            <a:ext cx="41988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Can’t already be in empty set, - 2 </a:t>
            </a:r>
            <a:endParaRPr/>
          </a:p>
        </p:txBody>
      </p:sp>
      <p:cxnSp>
        <p:nvCxnSpPr>
          <p:cNvPr id="1000" name="Google Shape;1000;p71"/>
          <p:cNvCxnSpPr/>
          <p:nvPr/>
        </p:nvCxnSpPr>
        <p:spPr>
          <a:xfrm flipH="1" rot="10800000">
            <a:off x="159063" y="14897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01" name="Google Shape;1001;p71"/>
          <p:cNvCxnSpPr/>
          <p:nvPr/>
        </p:nvCxnSpPr>
        <p:spPr>
          <a:xfrm flipH="1" rot="10800000">
            <a:off x="159050" y="1765550"/>
            <a:ext cx="3834000" cy="9600"/>
          </a:xfrm>
          <a:prstGeom prst="straightConnector1">
            <a:avLst/>
          </a:prstGeom>
          <a:noFill/>
          <a:ln cap="flat" cmpd="sng" w="38100">
            <a:solidFill>
              <a:srgbClr val="FF0000"/>
            </a:solidFill>
            <a:prstDash val="solid"/>
            <a:round/>
            <a:headEnd len="med" w="med" type="none"/>
            <a:tailEnd len="med" w="med" type="none"/>
          </a:ln>
        </p:spPr>
      </p:cxnSp>
      <p:sp>
        <p:nvSpPr>
          <p:cNvPr id="1002" name="Google Shape;1002;p71"/>
          <p:cNvSpPr/>
          <p:nvPr/>
        </p:nvSpPr>
        <p:spPr>
          <a:xfrm>
            <a:off x="4266200" y="2837950"/>
            <a:ext cx="19401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error (null), - 6 </a:t>
            </a:r>
            <a:endParaRPr/>
          </a:p>
        </p:txBody>
      </p:sp>
      <p:cxnSp>
        <p:nvCxnSpPr>
          <p:cNvPr id="1003" name="Google Shape;1003;p71"/>
          <p:cNvCxnSpPr/>
          <p:nvPr/>
        </p:nvCxnSpPr>
        <p:spPr>
          <a:xfrm flipH="1" rot="10800000">
            <a:off x="159050" y="295172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04" name="Google Shape;1004;p71"/>
          <p:cNvCxnSpPr/>
          <p:nvPr/>
        </p:nvCxnSpPr>
        <p:spPr>
          <a:xfrm flipH="1" rot="10800000">
            <a:off x="159050" y="353180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05" name="Google Shape;1005;p71"/>
          <p:cNvCxnSpPr/>
          <p:nvPr/>
        </p:nvCxnSpPr>
        <p:spPr>
          <a:xfrm flipH="1" rot="10800000">
            <a:off x="159075" y="41118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06" name="Google Shape;1006;p71"/>
          <p:cNvCxnSpPr/>
          <p:nvPr/>
        </p:nvCxnSpPr>
        <p:spPr>
          <a:xfrm flipH="1" rot="10800000">
            <a:off x="159075" y="469195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07" name="Google Shape;1007;p71"/>
          <p:cNvCxnSpPr/>
          <p:nvPr/>
        </p:nvCxnSpPr>
        <p:spPr>
          <a:xfrm flipH="1" rot="10800000">
            <a:off x="4052463" y="420698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08" name="Google Shape;1008;p71"/>
          <p:cNvCxnSpPr/>
          <p:nvPr/>
        </p:nvCxnSpPr>
        <p:spPr>
          <a:xfrm flipH="1" rot="10800000">
            <a:off x="4052463" y="4792125"/>
            <a:ext cx="3834000" cy="9600"/>
          </a:xfrm>
          <a:prstGeom prst="straightConnector1">
            <a:avLst/>
          </a:prstGeom>
          <a:noFill/>
          <a:ln cap="flat" cmpd="sng" w="38100">
            <a:solidFill>
              <a:srgbClr val="FF0000"/>
            </a:solidFill>
            <a:prstDash val="solid"/>
            <a:round/>
            <a:headEnd len="med" w="med" type="none"/>
            <a:tailEnd len="med" w="med" type="none"/>
          </a:ln>
        </p:spPr>
      </p:cxnSp>
      <p:sp>
        <p:nvSpPr>
          <p:cNvPr id="1009" name="Google Shape;1009;p71"/>
          <p:cNvSpPr/>
          <p:nvPr/>
        </p:nvSpPr>
        <p:spPr>
          <a:xfrm>
            <a:off x="6278625" y="2837950"/>
            <a:ext cx="27843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single (10, 10000), - 2 </a:t>
            </a:r>
            <a:endParaRPr/>
          </a:p>
        </p:txBody>
      </p:sp>
      <p:cxnSp>
        <p:nvCxnSpPr>
          <p:cNvPr id="1010" name="Google Shape;1010;p71"/>
          <p:cNvCxnSpPr/>
          <p:nvPr/>
        </p:nvCxnSpPr>
        <p:spPr>
          <a:xfrm flipH="1" rot="10800000">
            <a:off x="159075" y="382183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1011" name="Google Shape;1011;p71"/>
          <p:cNvCxnSpPr/>
          <p:nvPr/>
        </p:nvCxnSpPr>
        <p:spPr>
          <a:xfrm flipH="1" rot="10800000">
            <a:off x="4052475" y="3881875"/>
            <a:ext cx="3834000" cy="9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
                                        <p:tgtEl>
                                          <p:spTgt spid="1009"/>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
                                        <p:tgtEl>
                                          <p:spTgt spid="1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18" name="Google Shape;1018;p72"/>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019" name="Google Shape;1019;p72"/>
          <p:cNvSpPr txBox="1"/>
          <p:nvPr>
            <p:ph idx="1" type="body"/>
          </p:nvPr>
        </p:nvSpPr>
        <p:spPr>
          <a:xfrm>
            <a:off x="4142425" y="1727475"/>
            <a:ext cx="4749600" cy="94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From 16 -&gt; 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Can further constrain if needed.</a:t>
            </a:r>
            <a:endParaRPr sz="2400"/>
          </a:p>
          <a:p>
            <a:pPr indent="0" lvl="0" marL="0" rtl="0" algn="l">
              <a:spcBef>
                <a:spcPts val="1000"/>
              </a:spcBef>
              <a:spcAft>
                <a:spcPts val="0"/>
              </a:spcAft>
              <a:buNone/>
            </a:pPr>
            <a:r>
              <a:t/>
            </a:r>
            <a:endParaRPr/>
          </a:p>
        </p:txBody>
      </p:sp>
      <p:sp>
        <p:nvSpPr>
          <p:cNvPr id="1020" name="Google Shape;1020;p72"/>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1021" name="Google Shape;1021;p72"/>
          <p:cNvGraphicFramePr/>
          <p:nvPr/>
        </p:nvGraphicFramePr>
        <p:xfrm>
          <a:off x="163625" y="1926900"/>
          <a:ext cx="3000000" cy="3000000"/>
        </p:xfrm>
        <a:graphic>
          <a:graphicData uri="http://schemas.openxmlformats.org/drawingml/2006/table">
            <a:tbl>
              <a:tblPr>
                <a:noFill/>
                <a:tableStyleId>{9BF09D36-C52E-4192-BE31-CCBBE2A1DC70}</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10000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28" name="Google Shape;1028;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029" name="Google Shape;1029;p73"/>
          <p:cNvSpPr txBox="1"/>
          <p:nvPr>
            <p:ph idx="1" type="body"/>
          </p:nvPr>
        </p:nvSpPr>
        <p:spPr>
          <a:xfrm>
            <a:off x="468900" y="1282400"/>
            <a:ext cx="6462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void insert(Set set, Object obj)</a:t>
            </a:r>
            <a:endParaRPr sz="1400"/>
          </a:p>
        </p:txBody>
      </p:sp>
      <p:sp>
        <p:nvSpPr>
          <p:cNvPr id="1030" name="Google Shape;1030;p73"/>
          <p:cNvSpPr/>
          <p:nvPr/>
        </p:nvSpPr>
        <p:spPr>
          <a:xfrm>
            <a:off x="6697250" y="13670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Create Test Cases</a:t>
            </a:r>
            <a:endParaRPr b="1"/>
          </a:p>
        </p:txBody>
      </p:sp>
      <p:sp>
        <p:nvSpPr>
          <p:cNvPr id="1031" name="Google Shape;1031;p73"/>
          <p:cNvSpPr txBox="1"/>
          <p:nvPr/>
        </p:nvSpPr>
        <p:spPr>
          <a:xfrm>
            <a:off x="95063" y="2620100"/>
            <a:ext cx="4147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@Test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public void testInsertEmptyValid()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Set up the existing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Set target = </a:t>
            </a:r>
            <a:r>
              <a:rPr lang="sv-SE">
                <a:solidFill>
                  <a:srgbClr val="0000FF"/>
                </a:solidFill>
                <a:latin typeface="Consolas"/>
                <a:ea typeface="Consolas"/>
                <a:cs typeface="Consolas"/>
                <a:sym typeface="Consolas"/>
              </a:rPr>
              <a:t>new Set();</a:t>
            </a:r>
            <a:endParaRPr>
              <a:solidFill>
                <a:srgbClr val="0000FF"/>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Insert an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a:t>
            </a:r>
            <a:r>
              <a:rPr lang="sv-SE">
                <a:solidFill>
                  <a:srgbClr val="9900FF"/>
                </a:solidFill>
                <a:latin typeface="Consolas"/>
                <a:ea typeface="Consolas"/>
                <a:cs typeface="Consolas"/>
                <a:sym typeface="Consolas"/>
              </a:rPr>
              <a:t>String obj = “Test”;</a:t>
            </a:r>
            <a:endParaRPr>
              <a:solidFill>
                <a:srgbClr val="9900FF"/>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insert(target, obj);</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FF0000"/>
                </a:solidFill>
                <a:latin typeface="Consolas"/>
                <a:ea typeface="Consolas"/>
                <a:cs typeface="Consolas"/>
                <a:sym typeface="Consolas"/>
              </a:rPr>
              <a:t>assertTrue(find(target,obj));</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a:t>
            </a:r>
            <a:endParaRPr>
              <a:latin typeface="Consolas"/>
              <a:ea typeface="Consolas"/>
              <a:cs typeface="Consolas"/>
              <a:sym typeface="Consolas"/>
            </a:endParaRPr>
          </a:p>
        </p:txBody>
      </p:sp>
      <p:graphicFrame>
        <p:nvGraphicFramePr>
          <p:cNvPr id="1032" name="Google Shape;1032;p73"/>
          <p:cNvGraphicFramePr/>
          <p:nvPr/>
        </p:nvGraphicFramePr>
        <p:xfrm>
          <a:off x="241150" y="1935780"/>
          <a:ext cx="3000000" cy="3000000"/>
        </p:xfrm>
        <a:graphic>
          <a:graphicData uri="http://schemas.openxmlformats.org/drawingml/2006/table">
            <a:tbl>
              <a:tblPr>
                <a:noFill/>
                <a:tableStyleId>{9BF09D36-C52E-4192-BE31-CCBBE2A1DC70}</a:tableStyleId>
              </a:tblPr>
              <a:tblGrid>
                <a:gridCol w="618575"/>
                <a:gridCol w="635800"/>
                <a:gridCol w="801575"/>
                <a:gridCol w="1091250"/>
              </a:tblGrid>
              <a:tr h="289525">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44475">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9900FF"/>
                          </a:solidFill>
                        </a:rPr>
                        <a:t>Valid</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1033" name="Google Shape;1033;p73"/>
          <p:cNvGraphicFramePr/>
          <p:nvPr/>
        </p:nvGraphicFramePr>
        <p:xfrm>
          <a:off x="3969850" y="1935775"/>
          <a:ext cx="3000000" cy="3000000"/>
        </p:xfrm>
        <a:graphic>
          <a:graphicData uri="http://schemas.openxmlformats.org/drawingml/2006/table">
            <a:tbl>
              <a:tblPr>
                <a:noFill/>
                <a:tableStyleId>{9BF09D36-C52E-4192-BE31-CCBBE2A1DC70}</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9900FF"/>
                          </a:solidFill>
                        </a:rPr>
                        <a:t>Null</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bl>
          </a:graphicData>
        </a:graphic>
      </p:graphicFrame>
      <p:sp>
        <p:nvSpPr>
          <p:cNvPr id="1034" name="Google Shape;1034;p73"/>
          <p:cNvSpPr txBox="1"/>
          <p:nvPr/>
        </p:nvSpPr>
        <p:spPr>
          <a:xfrm>
            <a:off x="3919300" y="2620100"/>
            <a:ext cx="5153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@Test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public void testInsertemptyNull()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Set up the existing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Set target = </a:t>
            </a:r>
            <a:r>
              <a:rPr lang="sv-SE">
                <a:solidFill>
                  <a:srgbClr val="0000FF"/>
                </a:solidFill>
                <a:latin typeface="Consolas"/>
                <a:ea typeface="Consolas"/>
                <a:cs typeface="Consolas"/>
                <a:sym typeface="Consolas"/>
              </a:rPr>
              <a:t>new Set()</a:t>
            </a:r>
            <a:r>
              <a:rPr lang="sv-SE">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666666"/>
                </a:solidFill>
                <a:latin typeface="Consolas"/>
                <a:ea typeface="Consolas"/>
                <a:cs typeface="Consolas"/>
                <a:sym typeface="Consolas"/>
              </a:rPr>
              <a:t>// Insert null object and check exception </a:t>
            </a:r>
            <a:r>
              <a:rPr lang="sv-SE">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Throwable exc = </a:t>
            </a:r>
            <a:r>
              <a:rPr lang="sv-SE">
                <a:solidFill>
                  <a:srgbClr val="FF0000"/>
                </a:solidFill>
                <a:latin typeface="Consolas"/>
                <a:ea typeface="Consolas"/>
                <a:cs typeface="Consolas"/>
                <a:sym typeface="Consolas"/>
              </a:rPr>
              <a:t>assertThrows(</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sv-SE">
                <a:solidFill>
                  <a:srgbClr val="FF0000"/>
                </a:solidFill>
                <a:latin typeface="Consolas"/>
                <a:ea typeface="Consolas"/>
                <a:cs typeface="Consolas"/>
                <a:sym typeface="Consolas"/>
              </a:rPr>
              <a:t>        SetException.class</a:t>
            </a:r>
            <a:r>
              <a:rPr lang="sv-SE">
                <a:latin typeface="Consolas"/>
                <a:ea typeface="Consolas"/>
                <a:cs typeface="Consolas"/>
                <a:sym typeface="Consolas"/>
              </a:rPr>
              <a:t>, () -&gt; {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insert(target, </a:t>
            </a:r>
            <a:r>
              <a:rPr lang="sv-SE">
                <a:solidFill>
                  <a:srgbClr val="9900FF"/>
                </a:solidFill>
                <a:latin typeface="Consolas"/>
                <a:ea typeface="Consolas"/>
                <a:cs typeface="Consolas"/>
                <a:sym typeface="Consolas"/>
              </a:rPr>
              <a:t>null</a:t>
            </a:r>
            <a:r>
              <a:rPr lang="sv-SE">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t>
            </a:r>
            <a:r>
              <a:rPr lang="sv-SE">
                <a:solidFill>
                  <a:srgbClr val="FF0000"/>
                </a:solidFill>
                <a:latin typeface="Consolas"/>
                <a:ea typeface="Consolas"/>
                <a:cs typeface="Consolas"/>
                <a:sym typeface="Consolas"/>
              </a:rPr>
              <a:t>assertEquals("Null Object", exc.getMessage());</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2" name="Google Shape;132;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Software Product Lines?</a:t>
            </a:r>
            <a:endParaRPr/>
          </a:p>
        </p:txBody>
      </p:sp>
      <p:sp>
        <p:nvSpPr>
          <p:cNvPr id="133" name="Google Shape;133;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Designed </a:t>
            </a:r>
            <a:r>
              <a:rPr b="1" lang="sv-SE"/>
              <a:t>FOR</a:t>
            </a:r>
            <a:r>
              <a:rPr lang="sv-SE"/>
              <a:t> reuse of assets.</a:t>
            </a:r>
            <a:endParaRPr/>
          </a:p>
          <a:p>
            <a:pPr indent="-393700" lvl="0" marL="457200" rtl="0" algn="l">
              <a:spcBef>
                <a:spcPts val="1000"/>
              </a:spcBef>
              <a:spcAft>
                <a:spcPts val="0"/>
              </a:spcAft>
              <a:buSzPts val="2600"/>
              <a:buChar char="•"/>
            </a:pPr>
            <a:r>
              <a:rPr lang="sv-SE"/>
              <a:t>Designed </a:t>
            </a:r>
            <a:r>
              <a:rPr b="1" lang="sv-SE"/>
              <a:t>TO</a:t>
            </a:r>
            <a:r>
              <a:rPr lang="sv-SE"/>
              <a:t> reuse assets. </a:t>
            </a:r>
            <a:endParaRPr/>
          </a:p>
          <a:p>
            <a:pPr indent="-393700" lvl="0" marL="457200" rtl="0" algn="l">
              <a:spcBef>
                <a:spcPts val="1000"/>
              </a:spcBef>
              <a:spcAft>
                <a:spcPts val="0"/>
              </a:spcAft>
              <a:buSzPts val="2600"/>
              <a:buChar char="•"/>
            </a:pPr>
            <a:r>
              <a:rPr lang="sv-SE"/>
              <a:t>Successful SPLs are </a:t>
            </a:r>
            <a:r>
              <a:rPr b="1" lang="sv-SE"/>
              <a:t>highly configurable</a:t>
            </a:r>
            <a:r>
              <a:rPr lang="sv-SE"/>
              <a:t>, and </a:t>
            </a:r>
            <a:r>
              <a:rPr b="1" lang="sv-SE"/>
              <a:t>evolve easily </a:t>
            </a:r>
            <a:r>
              <a:rPr lang="sv-SE"/>
              <a:t>over time.</a:t>
            </a:r>
            <a:endParaRPr/>
          </a:p>
          <a:p>
            <a:pPr indent="-393700" lvl="0" marL="457200" rtl="0" algn="l">
              <a:spcBef>
                <a:spcPts val="1000"/>
              </a:spcBef>
              <a:spcAft>
                <a:spcPts val="0"/>
              </a:spcAft>
              <a:buSzPts val="2600"/>
              <a:buChar char="•"/>
            </a:pPr>
            <a:r>
              <a:rPr lang="sv-SE"/>
              <a:t>Most modern systems intend to achieve at least one of these two tasks. </a:t>
            </a:r>
            <a:endParaRPr/>
          </a:p>
          <a:p>
            <a:pPr indent="-368300" lvl="1" marL="914400" rtl="0" algn="l">
              <a:spcBef>
                <a:spcPts val="500"/>
              </a:spcBef>
              <a:spcAft>
                <a:spcPts val="0"/>
              </a:spcAft>
              <a:buSzPts val="2200"/>
              <a:buChar char="•"/>
            </a:pPr>
            <a:r>
              <a:rPr b="1" lang="sv-SE"/>
              <a:t>SPLs achieve both.</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1" name="Google Shape;1041;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Wrap-Up</a:t>
            </a:r>
            <a:endParaRPr/>
          </a:p>
        </p:txBody>
      </p:sp>
      <p:sp>
        <p:nvSpPr>
          <p:cNvPr id="1042" name="Google Shape;1042;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i="1" lang="sv-SE" u="sng"/>
              <a:t>Thank you for making this a great course!</a:t>
            </a:r>
            <a:endParaRPr b="1" i="1" u="sng"/>
          </a:p>
          <a:p>
            <a:pPr indent="-393700" lvl="0" marL="457200" rtl="0" algn="l">
              <a:spcBef>
                <a:spcPts val="1000"/>
              </a:spcBef>
              <a:spcAft>
                <a:spcPts val="0"/>
              </a:spcAft>
              <a:buSzPts val="2600"/>
              <a:buChar char="•"/>
            </a:pPr>
            <a:r>
              <a:rPr lang="sv-SE"/>
              <a:t> Any remaining questions?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p:nvPr/>
        </p:nvSpPr>
        <p:spPr>
          <a:xfrm>
            <a:off x="4994150" y="2931325"/>
            <a:ext cx="4107300" cy="1950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t/>
            </a:r>
            <a:endParaRPr b="1" sz="2400">
              <a:solidFill>
                <a:srgbClr val="0000FF"/>
              </a:solidFill>
            </a:endParaRPr>
          </a:p>
          <a:p>
            <a:pPr indent="0" lvl="0" marL="0" rtl="0" algn="l">
              <a:spcBef>
                <a:spcPts val="0"/>
              </a:spcBef>
              <a:spcAft>
                <a:spcPts val="0"/>
              </a:spcAft>
              <a:buNone/>
            </a:pPr>
            <a:r>
              <a:rPr b="1" lang="sv-SE" sz="2400">
                <a:solidFill>
                  <a:srgbClr val="0000FF"/>
                </a:solidFill>
              </a:rPr>
              <a:t>Application Engineering</a:t>
            </a:r>
            <a:endParaRPr b="1" sz="2400">
              <a:solidFill>
                <a:srgbClr val="0000FF"/>
              </a:solidFill>
            </a:endParaRPr>
          </a:p>
        </p:txBody>
      </p:sp>
      <p:sp>
        <p:nvSpPr>
          <p:cNvPr id="140" name="Google Shape;140;p21"/>
          <p:cNvSpPr/>
          <p:nvPr/>
        </p:nvSpPr>
        <p:spPr>
          <a:xfrm>
            <a:off x="4994150" y="1214275"/>
            <a:ext cx="4107300" cy="1582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289375" y="1661600"/>
            <a:ext cx="4592700" cy="23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SE" sz="2400">
                <a:solidFill>
                  <a:srgbClr val="FF0000"/>
                </a:solidFill>
              </a:rPr>
              <a:t>Domain Engineering</a:t>
            </a:r>
            <a:endParaRPr b="1" sz="2400">
              <a:solidFill>
                <a:srgbClr val="FF0000"/>
              </a:solidFill>
            </a:endParaRPr>
          </a:p>
        </p:txBody>
      </p:sp>
      <p:sp>
        <p:nvSpPr>
          <p:cNvPr id="142" name="Google Shape;142;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3" name="Google Shape;143;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Domain and Application Engineering</a:t>
            </a:r>
            <a:endParaRPr/>
          </a:p>
        </p:txBody>
      </p:sp>
      <p:sp>
        <p:nvSpPr>
          <p:cNvPr id="144" name="Google Shape;144;p21"/>
          <p:cNvSpPr/>
          <p:nvPr/>
        </p:nvSpPr>
        <p:spPr>
          <a:xfrm>
            <a:off x="520725" y="1792275"/>
            <a:ext cx="1822200" cy="45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endParaRPr/>
          </a:p>
        </p:txBody>
      </p:sp>
      <p:sp>
        <p:nvSpPr>
          <p:cNvPr id="145" name="Google Shape;145;p21"/>
          <p:cNvSpPr/>
          <p:nvPr/>
        </p:nvSpPr>
        <p:spPr>
          <a:xfrm>
            <a:off x="520725" y="2165675"/>
            <a:ext cx="1025700" cy="45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endParaRPr/>
          </a:p>
        </p:txBody>
      </p:sp>
      <p:sp>
        <p:nvSpPr>
          <p:cNvPr id="146" name="Google Shape;146;p21"/>
          <p:cNvSpPr/>
          <p:nvPr/>
        </p:nvSpPr>
        <p:spPr>
          <a:xfrm>
            <a:off x="520725" y="2567075"/>
            <a:ext cx="1491300" cy="457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endParaRPr/>
          </a:p>
        </p:txBody>
      </p:sp>
      <p:sp>
        <p:nvSpPr>
          <p:cNvPr id="147" name="Google Shape;147;p21"/>
          <p:cNvSpPr/>
          <p:nvPr/>
        </p:nvSpPr>
        <p:spPr>
          <a:xfrm>
            <a:off x="520725" y="2983700"/>
            <a:ext cx="1025700" cy="457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endParaRPr/>
          </a:p>
        </p:txBody>
      </p:sp>
      <p:sp>
        <p:nvSpPr>
          <p:cNvPr id="148" name="Google Shape;148;p21"/>
          <p:cNvSpPr/>
          <p:nvPr/>
        </p:nvSpPr>
        <p:spPr>
          <a:xfrm>
            <a:off x="2658325" y="2315288"/>
            <a:ext cx="21336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cxnSp>
        <p:nvCxnSpPr>
          <p:cNvPr id="149" name="Google Shape;149;p21"/>
          <p:cNvCxnSpPr>
            <a:endCxn id="148" idx="1"/>
          </p:cNvCxnSpPr>
          <p:nvPr/>
        </p:nvCxnSpPr>
        <p:spPr>
          <a:xfrm flipH="1" rot="10800000">
            <a:off x="2212225" y="2649488"/>
            <a:ext cx="446100" cy="1500"/>
          </a:xfrm>
          <a:prstGeom prst="straightConnector1">
            <a:avLst/>
          </a:prstGeom>
          <a:noFill/>
          <a:ln cap="flat" cmpd="sng" w="19050">
            <a:solidFill>
              <a:schemeClr val="dk2"/>
            </a:solidFill>
            <a:prstDash val="solid"/>
            <a:round/>
            <a:headEnd len="med" w="med" type="none"/>
            <a:tailEnd len="med" w="med" type="triangle"/>
          </a:ln>
        </p:spPr>
      </p:cxnSp>
      <p:pic>
        <p:nvPicPr>
          <p:cNvPr id="150" name="Google Shape;150;p21"/>
          <p:cNvPicPr preferRelativeResize="0"/>
          <p:nvPr/>
        </p:nvPicPr>
        <p:blipFill>
          <a:blip r:embed="rId3">
            <a:alphaModFix/>
          </a:blip>
          <a:stretch>
            <a:fillRect/>
          </a:stretch>
        </p:blipFill>
        <p:spPr>
          <a:xfrm>
            <a:off x="7682150" y="3236038"/>
            <a:ext cx="1260225" cy="1260225"/>
          </a:xfrm>
          <a:prstGeom prst="rect">
            <a:avLst/>
          </a:prstGeom>
          <a:noFill/>
          <a:ln>
            <a:noFill/>
          </a:ln>
        </p:spPr>
      </p:pic>
      <p:pic>
        <p:nvPicPr>
          <p:cNvPr id="151" name="Google Shape;151;p21"/>
          <p:cNvPicPr preferRelativeResize="0"/>
          <p:nvPr/>
        </p:nvPicPr>
        <p:blipFill>
          <a:blip r:embed="rId4">
            <a:alphaModFix/>
          </a:blip>
          <a:stretch>
            <a:fillRect/>
          </a:stretch>
        </p:blipFill>
        <p:spPr>
          <a:xfrm>
            <a:off x="7831725" y="1661600"/>
            <a:ext cx="1206025" cy="823162"/>
          </a:xfrm>
          <a:prstGeom prst="rect">
            <a:avLst/>
          </a:prstGeom>
          <a:noFill/>
          <a:ln>
            <a:noFill/>
          </a:ln>
        </p:spPr>
      </p:pic>
      <p:sp>
        <p:nvSpPr>
          <p:cNvPr id="152" name="Google Shape;152;p21"/>
          <p:cNvSpPr/>
          <p:nvPr/>
        </p:nvSpPr>
        <p:spPr>
          <a:xfrm>
            <a:off x="5611250" y="1282400"/>
            <a:ext cx="1822200" cy="45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endParaRPr/>
          </a:p>
        </p:txBody>
      </p:sp>
      <p:sp>
        <p:nvSpPr>
          <p:cNvPr id="153" name="Google Shape;153;p21"/>
          <p:cNvSpPr/>
          <p:nvPr/>
        </p:nvSpPr>
        <p:spPr>
          <a:xfrm>
            <a:off x="5611250" y="1614925"/>
            <a:ext cx="1025700" cy="45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endParaRPr/>
          </a:p>
        </p:txBody>
      </p:sp>
      <p:sp>
        <p:nvSpPr>
          <p:cNvPr id="154" name="Google Shape;154;p21"/>
          <p:cNvSpPr/>
          <p:nvPr/>
        </p:nvSpPr>
        <p:spPr>
          <a:xfrm>
            <a:off x="5611250" y="1933300"/>
            <a:ext cx="1491300" cy="457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endParaRPr/>
          </a:p>
        </p:txBody>
      </p:sp>
      <p:sp>
        <p:nvSpPr>
          <p:cNvPr id="155" name="Google Shape;155;p21"/>
          <p:cNvSpPr/>
          <p:nvPr/>
        </p:nvSpPr>
        <p:spPr>
          <a:xfrm>
            <a:off x="5611250" y="2273125"/>
            <a:ext cx="1025700" cy="457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endParaRPr/>
          </a:p>
        </p:txBody>
      </p:sp>
      <p:sp>
        <p:nvSpPr>
          <p:cNvPr id="156" name="Google Shape;156;p21"/>
          <p:cNvSpPr/>
          <p:nvPr/>
        </p:nvSpPr>
        <p:spPr>
          <a:xfrm>
            <a:off x="5611250" y="3041700"/>
            <a:ext cx="1822200" cy="45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Requirements</a:t>
            </a:r>
            <a:endParaRPr/>
          </a:p>
        </p:txBody>
      </p:sp>
      <p:sp>
        <p:nvSpPr>
          <p:cNvPr id="157" name="Google Shape;157;p21"/>
          <p:cNvSpPr/>
          <p:nvPr/>
        </p:nvSpPr>
        <p:spPr>
          <a:xfrm>
            <a:off x="5611250" y="3360500"/>
            <a:ext cx="1025700" cy="457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Design</a:t>
            </a:r>
            <a:endParaRPr/>
          </a:p>
        </p:txBody>
      </p:sp>
      <p:sp>
        <p:nvSpPr>
          <p:cNvPr id="158" name="Google Shape;158;p21"/>
          <p:cNvSpPr/>
          <p:nvPr/>
        </p:nvSpPr>
        <p:spPr>
          <a:xfrm>
            <a:off x="5611250" y="3678025"/>
            <a:ext cx="1491300" cy="457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Realization</a:t>
            </a:r>
            <a:endParaRPr/>
          </a:p>
        </p:txBody>
      </p:sp>
      <p:sp>
        <p:nvSpPr>
          <p:cNvPr id="159" name="Google Shape;159;p21"/>
          <p:cNvSpPr/>
          <p:nvPr/>
        </p:nvSpPr>
        <p:spPr>
          <a:xfrm>
            <a:off x="5611250" y="4004600"/>
            <a:ext cx="1025700" cy="457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Testing</a:t>
            </a:r>
            <a:endParaRPr/>
          </a:p>
        </p:txBody>
      </p:sp>
      <p:cxnSp>
        <p:nvCxnSpPr>
          <p:cNvPr id="160" name="Google Shape;160;p21"/>
          <p:cNvCxnSpPr/>
          <p:nvPr/>
        </p:nvCxnSpPr>
        <p:spPr>
          <a:xfrm flipH="1" rot="10800000">
            <a:off x="7366125" y="2072425"/>
            <a:ext cx="446100" cy="1500"/>
          </a:xfrm>
          <a:prstGeom prst="straightConnector1">
            <a:avLst/>
          </a:prstGeom>
          <a:noFill/>
          <a:ln cap="flat" cmpd="sng" w="19050">
            <a:solidFill>
              <a:schemeClr val="dk2"/>
            </a:solidFill>
            <a:prstDash val="solid"/>
            <a:round/>
            <a:headEnd len="med" w="med" type="none"/>
            <a:tailEnd len="med" w="med" type="triangle"/>
          </a:ln>
        </p:spPr>
      </p:cxnSp>
      <p:cxnSp>
        <p:nvCxnSpPr>
          <p:cNvPr id="161" name="Google Shape;161;p21"/>
          <p:cNvCxnSpPr/>
          <p:nvPr/>
        </p:nvCxnSpPr>
        <p:spPr>
          <a:xfrm flipH="1" rot="10800000">
            <a:off x="7236050" y="3816500"/>
            <a:ext cx="446100" cy="1500"/>
          </a:xfrm>
          <a:prstGeom prst="straightConnector1">
            <a:avLst/>
          </a:prstGeom>
          <a:noFill/>
          <a:ln cap="flat" cmpd="sng" w="19050">
            <a:solidFill>
              <a:schemeClr val="dk2"/>
            </a:solidFill>
            <a:prstDash val="solid"/>
            <a:round/>
            <a:headEnd len="med" w="med" type="none"/>
            <a:tailEnd len="med" w="med" type="triangle"/>
          </a:ln>
        </p:spPr>
      </p:cxnSp>
      <p:cxnSp>
        <p:nvCxnSpPr>
          <p:cNvPr id="162" name="Google Shape;162;p21"/>
          <p:cNvCxnSpPr>
            <a:stCxn id="148" idx="3"/>
          </p:cNvCxnSpPr>
          <p:nvPr/>
        </p:nvCxnSpPr>
        <p:spPr>
          <a:xfrm flipH="1" rot="10800000">
            <a:off x="4791925" y="1510388"/>
            <a:ext cx="741300" cy="1139100"/>
          </a:xfrm>
          <a:prstGeom prst="straightConnector1">
            <a:avLst/>
          </a:prstGeom>
          <a:noFill/>
          <a:ln cap="flat" cmpd="sng" w="19050">
            <a:solidFill>
              <a:schemeClr val="dk2"/>
            </a:solidFill>
            <a:prstDash val="solid"/>
            <a:round/>
            <a:headEnd len="med" w="med" type="none"/>
            <a:tailEnd len="med" w="med" type="triangle"/>
          </a:ln>
        </p:spPr>
      </p:cxnSp>
      <p:cxnSp>
        <p:nvCxnSpPr>
          <p:cNvPr id="163" name="Google Shape;163;p21"/>
          <p:cNvCxnSpPr>
            <a:stCxn id="148" idx="3"/>
          </p:cNvCxnSpPr>
          <p:nvPr/>
        </p:nvCxnSpPr>
        <p:spPr>
          <a:xfrm>
            <a:off x="4791925" y="2649488"/>
            <a:ext cx="741300" cy="620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0" name="Google Shape;170;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Commonality</a:t>
            </a:r>
            <a:endParaRPr/>
          </a:p>
          <a:p>
            <a:pPr indent="-368300" lvl="1" marL="914400" rtl="0" algn="l">
              <a:spcBef>
                <a:spcPts val="0"/>
              </a:spcBef>
              <a:spcAft>
                <a:spcPts val="0"/>
              </a:spcAft>
              <a:buSzPts val="2200"/>
              <a:buChar char="•"/>
            </a:pPr>
            <a:r>
              <a:rPr lang="sv-SE"/>
              <a:t>Shared between all products.</a:t>
            </a:r>
            <a:endParaRPr/>
          </a:p>
          <a:p>
            <a:pPr indent="-368300" lvl="1" marL="914400" rtl="0" algn="l">
              <a:spcBef>
                <a:spcPts val="0"/>
              </a:spcBef>
              <a:spcAft>
                <a:spcPts val="0"/>
              </a:spcAft>
              <a:buSzPts val="2200"/>
              <a:buChar char="•"/>
            </a:pPr>
            <a:r>
              <a:rPr lang="sv-SE"/>
              <a:t>Implemented in core platform.</a:t>
            </a:r>
            <a:endParaRPr/>
          </a:p>
          <a:p>
            <a:pPr indent="-393700" lvl="0" marL="457200" rtl="0" algn="l">
              <a:spcBef>
                <a:spcPts val="0"/>
              </a:spcBef>
              <a:spcAft>
                <a:spcPts val="0"/>
              </a:spcAft>
              <a:buSzPts val="2600"/>
              <a:buChar char="•"/>
            </a:pPr>
            <a:r>
              <a:rPr lang="sv-SE"/>
              <a:t>Variations</a:t>
            </a:r>
            <a:endParaRPr/>
          </a:p>
          <a:p>
            <a:pPr indent="-368300" lvl="1" marL="914400" rtl="0" algn="l">
              <a:spcBef>
                <a:spcPts val="0"/>
              </a:spcBef>
              <a:spcAft>
                <a:spcPts val="0"/>
              </a:spcAft>
              <a:buSzPts val="2200"/>
              <a:buChar char="•"/>
            </a:pPr>
            <a:r>
              <a:rPr lang="sv-SE"/>
              <a:t>Shared by subset of products.</a:t>
            </a:r>
            <a:endParaRPr/>
          </a:p>
          <a:p>
            <a:pPr indent="-368300" lvl="1" marL="914400" rtl="0" algn="l">
              <a:spcBef>
                <a:spcPts val="0"/>
              </a:spcBef>
              <a:spcAft>
                <a:spcPts val="0"/>
              </a:spcAft>
              <a:buSzPts val="2200"/>
              <a:buChar char="•"/>
            </a:pPr>
            <a:r>
              <a:rPr lang="sv-SE"/>
              <a:t>Implemented in core platform, enabled in subset.</a:t>
            </a:r>
            <a:endParaRPr/>
          </a:p>
          <a:p>
            <a:pPr indent="-393700" lvl="0" marL="457200" rtl="0" algn="l">
              <a:spcBef>
                <a:spcPts val="0"/>
              </a:spcBef>
              <a:spcAft>
                <a:spcPts val="0"/>
              </a:spcAft>
              <a:buSzPts val="2600"/>
              <a:buChar char="•"/>
            </a:pPr>
            <a:r>
              <a:rPr lang="sv-SE"/>
              <a:t>Product-specific </a:t>
            </a:r>
            <a:endParaRPr/>
          </a:p>
          <a:p>
            <a:pPr indent="-368300" lvl="1" marL="914400" rtl="0" algn="l">
              <a:spcBef>
                <a:spcPts val="0"/>
              </a:spcBef>
              <a:spcAft>
                <a:spcPts val="0"/>
              </a:spcAft>
              <a:buSzPts val="2200"/>
              <a:buChar char="•"/>
            </a:pPr>
            <a:r>
              <a:rPr lang="sv-SE"/>
              <a:t>Unique to a single product.</a:t>
            </a:r>
            <a:endParaRPr/>
          </a:p>
          <a:p>
            <a:pPr indent="-368300" lvl="1" marL="914400" rtl="0" algn="l">
              <a:spcBef>
                <a:spcPts val="0"/>
              </a:spcBef>
              <a:spcAft>
                <a:spcPts val="0"/>
              </a:spcAft>
              <a:buSzPts val="2200"/>
              <a:buChar char="•"/>
            </a:pPr>
            <a:r>
              <a:rPr lang="sv-SE"/>
              <a:t>Platform must support unique adaptations.</a:t>
            </a:r>
            <a:endParaRPr/>
          </a:p>
        </p:txBody>
      </p:sp>
      <p:pic>
        <p:nvPicPr>
          <p:cNvPr id="171" name="Google Shape;171;p22"/>
          <p:cNvPicPr preferRelativeResize="0"/>
          <p:nvPr/>
        </p:nvPicPr>
        <p:blipFill>
          <a:blip r:embed="rId3">
            <a:alphaModFix/>
          </a:blip>
          <a:stretch>
            <a:fillRect/>
          </a:stretch>
        </p:blipFill>
        <p:spPr>
          <a:xfrm>
            <a:off x="5166975" y="858925"/>
            <a:ext cx="3977025" cy="1878750"/>
          </a:xfrm>
          <a:prstGeom prst="rect">
            <a:avLst/>
          </a:prstGeom>
          <a:noFill/>
          <a:ln>
            <a:noFill/>
          </a:ln>
        </p:spPr>
      </p:pic>
      <p:sp>
        <p:nvSpPr>
          <p:cNvPr id="172" name="Google Shape;172;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9" name="Google Shape;179;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Reasoning about Variability</a:t>
            </a:r>
            <a:endParaRPr/>
          </a:p>
        </p:txBody>
      </p:sp>
      <p:sp>
        <p:nvSpPr>
          <p:cNvPr id="180" name="Google Shape;180;p23"/>
          <p:cNvSpPr txBox="1"/>
          <p:nvPr>
            <p:ph idx="1" type="body"/>
          </p:nvPr>
        </p:nvSpPr>
        <p:spPr>
          <a:xfrm>
            <a:off x="468901" y="1282400"/>
            <a:ext cx="8163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Variation Point</a:t>
            </a:r>
            <a:endParaRPr b="1"/>
          </a:p>
          <a:p>
            <a:pPr indent="-368300" lvl="1" marL="914400" rtl="0" algn="l">
              <a:spcBef>
                <a:spcPts val="500"/>
              </a:spcBef>
              <a:spcAft>
                <a:spcPts val="0"/>
              </a:spcAft>
              <a:buSzPts val="2200"/>
              <a:buChar char="•"/>
            </a:pPr>
            <a:r>
              <a:rPr lang="sv-SE"/>
              <a:t>Where one product can differ </a:t>
            </a:r>
            <a:br>
              <a:rPr lang="sv-SE"/>
            </a:br>
            <a:r>
              <a:rPr lang="sv-SE"/>
              <a:t>from another.</a:t>
            </a:r>
            <a:endParaRPr/>
          </a:p>
          <a:p>
            <a:pPr indent="-368300" lvl="1" marL="914400" rtl="0" algn="l">
              <a:spcBef>
                <a:spcPts val="500"/>
              </a:spcBef>
              <a:spcAft>
                <a:spcPts val="0"/>
              </a:spcAft>
              <a:buSzPts val="2200"/>
              <a:buChar char="•"/>
            </a:pPr>
            <a:r>
              <a:rPr lang="sv-SE"/>
              <a:t>Ex: Which features are supported by </a:t>
            </a:r>
            <a:br>
              <a:rPr lang="sv-SE"/>
            </a:br>
            <a:r>
              <a:rPr lang="sv-SE"/>
              <a:t>this security alarm?</a:t>
            </a:r>
            <a:endParaRPr/>
          </a:p>
          <a:p>
            <a:pPr indent="-393700" lvl="0" marL="457200" rtl="0" algn="l">
              <a:spcBef>
                <a:spcPts val="1000"/>
              </a:spcBef>
              <a:spcAft>
                <a:spcPts val="0"/>
              </a:spcAft>
              <a:buSzPts val="2600"/>
              <a:buChar char="•"/>
            </a:pPr>
            <a:r>
              <a:rPr b="1" lang="sv-SE"/>
              <a:t>Feature </a:t>
            </a:r>
            <a:endParaRPr b="1"/>
          </a:p>
          <a:p>
            <a:pPr indent="-368300" lvl="1" marL="914400" rtl="0" algn="l">
              <a:spcBef>
                <a:spcPts val="500"/>
              </a:spcBef>
              <a:spcAft>
                <a:spcPts val="0"/>
              </a:spcAft>
              <a:buSzPts val="2200"/>
              <a:buChar char="•"/>
            </a:pPr>
            <a:r>
              <a:rPr lang="sv-SE"/>
              <a:t>Options that can be chosen at each variation point.</a:t>
            </a:r>
            <a:endParaRPr/>
          </a:p>
          <a:p>
            <a:pPr indent="-368300" lvl="1" marL="914400" rtl="0" algn="l">
              <a:spcBef>
                <a:spcPts val="500"/>
              </a:spcBef>
              <a:spcAft>
                <a:spcPts val="0"/>
              </a:spcAft>
              <a:buSzPts val="2200"/>
              <a:buChar char="•"/>
            </a:pPr>
            <a:r>
              <a:rPr lang="sv-SE"/>
              <a:t>Ex: Motion detection, camera</a:t>
            </a:r>
            <a:endParaRPr/>
          </a:p>
        </p:txBody>
      </p:sp>
      <p:pic>
        <p:nvPicPr>
          <p:cNvPr id="181" name="Google Shape;181;p23"/>
          <p:cNvPicPr preferRelativeResize="0"/>
          <p:nvPr/>
        </p:nvPicPr>
        <p:blipFill>
          <a:blip r:embed="rId3">
            <a:alphaModFix/>
          </a:blip>
          <a:stretch>
            <a:fillRect/>
          </a:stretch>
        </p:blipFill>
        <p:spPr>
          <a:xfrm>
            <a:off x="6375163" y="1378400"/>
            <a:ext cx="2257425" cy="175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